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97" r:id="rId2"/>
    <p:sldMasterId id="2147483706" r:id="rId3"/>
  </p:sldMasterIdLst>
  <p:notesMasterIdLst>
    <p:notesMasterId r:id="rId65"/>
  </p:notesMasterIdLst>
  <p:handoutMasterIdLst>
    <p:handoutMasterId r:id="rId66"/>
  </p:handoutMasterIdLst>
  <p:sldIdLst>
    <p:sldId id="256" r:id="rId4"/>
    <p:sldId id="310" r:id="rId5"/>
    <p:sldId id="315" r:id="rId6"/>
    <p:sldId id="259" r:id="rId7"/>
    <p:sldId id="257" r:id="rId8"/>
    <p:sldId id="296" r:id="rId9"/>
    <p:sldId id="301" r:id="rId10"/>
    <p:sldId id="318" r:id="rId11"/>
    <p:sldId id="280" r:id="rId12"/>
    <p:sldId id="321" r:id="rId13"/>
    <p:sldId id="265" r:id="rId14"/>
    <p:sldId id="260" r:id="rId15"/>
    <p:sldId id="282" r:id="rId16"/>
    <p:sldId id="319" r:id="rId17"/>
    <p:sldId id="261" r:id="rId18"/>
    <p:sldId id="314" r:id="rId19"/>
    <p:sldId id="304" r:id="rId20"/>
    <p:sldId id="324" r:id="rId21"/>
    <p:sldId id="325" r:id="rId22"/>
    <p:sldId id="305" r:id="rId23"/>
    <p:sldId id="306" r:id="rId24"/>
    <p:sldId id="297" r:id="rId25"/>
    <p:sldId id="308" r:id="rId26"/>
    <p:sldId id="302" r:id="rId27"/>
    <p:sldId id="307" r:id="rId28"/>
    <p:sldId id="312" r:id="rId29"/>
    <p:sldId id="337" r:id="rId30"/>
    <p:sldId id="320" r:id="rId31"/>
    <p:sldId id="326" r:id="rId32"/>
    <p:sldId id="327" r:id="rId33"/>
    <p:sldId id="328" r:id="rId34"/>
    <p:sldId id="329" r:id="rId35"/>
    <p:sldId id="330" r:id="rId36"/>
    <p:sldId id="331" r:id="rId37"/>
    <p:sldId id="332" r:id="rId38"/>
    <p:sldId id="333" r:id="rId39"/>
    <p:sldId id="334" r:id="rId40"/>
    <p:sldId id="335" r:id="rId41"/>
    <p:sldId id="336" r:id="rId42"/>
    <p:sldId id="313" r:id="rId43"/>
    <p:sldId id="322" r:id="rId44"/>
    <p:sldId id="303" r:id="rId45"/>
    <p:sldId id="269" r:id="rId46"/>
    <p:sldId id="270" r:id="rId47"/>
    <p:sldId id="272" r:id="rId48"/>
    <p:sldId id="273" r:id="rId49"/>
    <p:sldId id="274" r:id="rId50"/>
    <p:sldId id="276" r:id="rId51"/>
    <p:sldId id="278" r:id="rId52"/>
    <p:sldId id="291" r:id="rId53"/>
    <p:sldId id="292" r:id="rId54"/>
    <p:sldId id="293" r:id="rId55"/>
    <p:sldId id="294" r:id="rId56"/>
    <p:sldId id="299" r:id="rId57"/>
    <p:sldId id="286" r:id="rId58"/>
    <p:sldId id="287" r:id="rId59"/>
    <p:sldId id="288" r:id="rId60"/>
    <p:sldId id="290" r:id="rId61"/>
    <p:sldId id="258" r:id="rId62"/>
    <p:sldId id="316" r:id="rId63"/>
    <p:sldId id="317" r:id="rId64"/>
  </p:sldIdLst>
  <p:sldSz cx="14630400" cy="8229600"/>
  <p:notesSz cx="6858000" cy="9144000"/>
  <p:defaultTextStyle>
    <a:defPPr>
      <a:defRPr lang="en-US"/>
    </a:defPPr>
    <a:lvl1pPr marL="0" algn="l" defTabSz="731520" rtl="0" eaLnBrk="1" latinLnBrk="0" hangingPunct="1">
      <a:defRPr sz="2900" kern="1200">
        <a:solidFill>
          <a:schemeClr val="tx1"/>
        </a:solidFill>
        <a:latin typeface="+mn-lt"/>
        <a:ea typeface="+mn-ea"/>
        <a:cs typeface="+mn-cs"/>
      </a:defRPr>
    </a:lvl1pPr>
    <a:lvl2pPr marL="731520" algn="l" defTabSz="731520" rtl="0" eaLnBrk="1" latinLnBrk="0" hangingPunct="1">
      <a:defRPr sz="2900" kern="1200">
        <a:solidFill>
          <a:schemeClr val="tx1"/>
        </a:solidFill>
        <a:latin typeface="+mn-lt"/>
        <a:ea typeface="+mn-ea"/>
        <a:cs typeface="+mn-cs"/>
      </a:defRPr>
    </a:lvl2pPr>
    <a:lvl3pPr marL="1463040" algn="l" defTabSz="731520" rtl="0" eaLnBrk="1" latinLnBrk="0" hangingPunct="1">
      <a:defRPr sz="2900" kern="1200">
        <a:solidFill>
          <a:schemeClr val="tx1"/>
        </a:solidFill>
        <a:latin typeface="+mn-lt"/>
        <a:ea typeface="+mn-ea"/>
        <a:cs typeface="+mn-cs"/>
      </a:defRPr>
    </a:lvl3pPr>
    <a:lvl4pPr marL="2194560" algn="l" defTabSz="731520" rtl="0" eaLnBrk="1" latinLnBrk="0" hangingPunct="1">
      <a:defRPr sz="2900" kern="1200">
        <a:solidFill>
          <a:schemeClr val="tx1"/>
        </a:solidFill>
        <a:latin typeface="+mn-lt"/>
        <a:ea typeface="+mn-ea"/>
        <a:cs typeface="+mn-cs"/>
      </a:defRPr>
    </a:lvl4pPr>
    <a:lvl5pPr marL="2926080" algn="l" defTabSz="731520" rtl="0" eaLnBrk="1" latinLnBrk="0" hangingPunct="1">
      <a:defRPr sz="2900" kern="1200">
        <a:solidFill>
          <a:schemeClr val="tx1"/>
        </a:solidFill>
        <a:latin typeface="+mn-lt"/>
        <a:ea typeface="+mn-ea"/>
        <a:cs typeface="+mn-cs"/>
      </a:defRPr>
    </a:lvl5pPr>
    <a:lvl6pPr marL="3657600" algn="l" defTabSz="731520" rtl="0" eaLnBrk="1" latinLnBrk="0" hangingPunct="1">
      <a:defRPr sz="2900" kern="1200">
        <a:solidFill>
          <a:schemeClr val="tx1"/>
        </a:solidFill>
        <a:latin typeface="+mn-lt"/>
        <a:ea typeface="+mn-ea"/>
        <a:cs typeface="+mn-cs"/>
      </a:defRPr>
    </a:lvl6pPr>
    <a:lvl7pPr marL="4389120" algn="l" defTabSz="731520" rtl="0" eaLnBrk="1" latinLnBrk="0" hangingPunct="1">
      <a:defRPr sz="2900" kern="1200">
        <a:solidFill>
          <a:schemeClr val="tx1"/>
        </a:solidFill>
        <a:latin typeface="+mn-lt"/>
        <a:ea typeface="+mn-ea"/>
        <a:cs typeface="+mn-cs"/>
      </a:defRPr>
    </a:lvl7pPr>
    <a:lvl8pPr marL="5120640" algn="l" defTabSz="731520" rtl="0" eaLnBrk="1" latinLnBrk="0" hangingPunct="1">
      <a:defRPr sz="2900" kern="1200">
        <a:solidFill>
          <a:schemeClr val="tx1"/>
        </a:solidFill>
        <a:latin typeface="+mn-lt"/>
        <a:ea typeface="+mn-ea"/>
        <a:cs typeface="+mn-cs"/>
      </a:defRPr>
    </a:lvl8pPr>
    <a:lvl9pPr marL="5852160" algn="l" defTabSz="73152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E64091-958E-9247-9B6D-84F748EDCF5E}">
          <p14:sldIdLst>
            <p14:sldId id="256"/>
            <p14:sldId id="310"/>
            <p14:sldId id="315"/>
            <p14:sldId id="259"/>
            <p14:sldId id="257"/>
            <p14:sldId id="296"/>
            <p14:sldId id="301"/>
            <p14:sldId id="318"/>
            <p14:sldId id="280"/>
            <p14:sldId id="321"/>
            <p14:sldId id="265"/>
            <p14:sldId id="260"/>
            <p14:sldId id="282"/>
            <p14:sldId id="319"/>
            <p14:sldId id="261"/>
            <p14:sldId id="314"/>
            <p14:sldId id="304"/>
            <p14:sldId id="324"/>
            <p14:sldId id="325"/>
            <p14:sldId id="305"/>
            <p14:sldId id="306"/>
            <p14:sldId id="297"/>
            <p14:sldId id="308"/>
            <p14:sldId id="302"/>
            <p14:sldId id="307"/>
            <p14:sldId id="312"/>
            <p14:sldId id="337"/>
            <p14:sldId id="320"/>
            <p14:sldId id="326"/>
            <p14:sldId id="327"/>
            <p14:sldId id="328"/>
            <p14:sldId id="329"/>
            <p14:sldId id="330"/>
            <p14:sldId id="331"/>
            <p14:sldId id="332"/>
            <p14:sldId id="333"/>
            <p14:sldId id="334"/>
            <p14:sldId id="335"/>
            <p14:sldId id="336"/>
            <p14:sldId id="313"/>
            <p14:sldId id="322"/>
            <p14:sldId id="303"/>
            <p14:sldId id="269"/>
            <p14:sldId id="270"/>
            <p14:sldId id="272"/>
            <p14:sldId id="273"/>
            <p14:sldId id="274"/>
            <p14:sldId id="276"/>
            <p14:sldId id="278"/>
            <p14:sldId id="291"/>
            <p14:sldId id="292"/>
            <p14:sldId id="293"/>
            <p14:sldId id="294"/>
            <p14:sldId id="299"/>
            <p14:sldId id="286"/>
            <p14:sldId id="287"/>
            <p14:sldId id="288"/>
            <p14:sldId id="290"/>
            <p14:sldId id="258"/>
            <p14:sldId id="316"/>
            <p14:sldId id="317"/>
          </p14:sldIdLst>
        </p14:section>
      </p14:sectionLst>
    </p:ext>
    <p:ext uri="{EFAFB233-063F-42B5-8137-9DF3F51BA10A}">
      <p15:sldGuideLst xmlns:p15="http://schemas.microsoft.com/office/powerpoint/2012/main" xmlns="">
        <p15:guide id="1" orient="horz" pos="555">
          <p15:clr>
            <a:srgbClr val="A4A3A4"/>
          </p15:clr>
        </p15:guide>
        <p15:guide id="2" pos="8828">
          <p15:clr>
            <a:srgbClr val="A4A3A4"/>
          </p15:clr>
        </p15:guide>
        <p15:guide id="3" pos="316">
          <p15:clr>
            <a:srgbClr val="A4A3A4"/>
          </p15:clr>
        </p15:guide>
        <p15:guide id="4" pos="6110">
          <p15:clr>
            <a:srgbClr val="A4A3A4"/>
          </p15:clr>
        </p15:guide>
        <p15:guide id="5" pos="43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3"/>
    <a:srgbClr val="DDB8DC"/>
    <a:srgbClr val="427BBC"/>
    <a:srgbClr val="A7D68E"/>
    <a:srgbClr val="00AFD9"/>
    <a:srgbClr val="BB77C4"/>
    <a:srgbClr val="1174B8"/>
    <a:srgbClr val="39C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61"/>
    <p:restoredTop sz="89747"/>
  </p:normalViewPr>
  <p:slideViewPr>
    <p:cSldViewPr snapToGrid="0" snapToObjects="1" showGuides="1">
      <p:cViewPr>
        <p:scale>
          <a:sx n="70" d="100"/>
          <a:sy n="70" d="100"/>
        </p:scale>
        <p:origin x="-936" y="-48"/>
      </p:cViewPr>
      <p:guideLst>
        <p:guide orient="horz" pos="555"/>
        <p:guide pos="8828"/>
        <p:guide pos="316"/>
        <p:guide pos="6110"/>
        <p:guide pos="43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704"/>
    </p:cViewPr>
  </p:sorterViewPr>
  <p:notesViewPr>
    <p:cSldViewPr snapToGrid="0" snapToObjects="1">
      <p:cViewPr varScale="1">
        <p:scale>
          <a:sx n="88" d="100"/>
          <a:sy n="88" d="100"/>
        </p:scale>
        <p:origin x="38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1FA135-BAA1-4370-8275-30B737587299}"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1F38F92E-B31A-4B12-AA7C-C5DD7F497C32}">
      <dgm:prSet phldrT="[Text]"/>
      <dgm:spPr/>
      <dgm:t>
        <a:bodyPr/>
        <a:lstStyle/>
        <a:p>
          <a:r>
            <a:rPr lang="en-US" dirty="0"/>
            <a:t>CSMO</a:t>
          </a:r>
        </a:p>
      </dgm:t>
    </dgm:pt>
    <dgm:pt modelId="{102279D9-2506-4C0D-B22C-E0EC049C3CE2}" type="parTrans" cxnId="{DA27E057-C791-4A96-89DB-131B3BD169CF}">
      <dgm:prSet/>
      <dgm:spPr/>
      <dgm:t>
        <a:bodyPr/>
        <a:lstStyle/>
        <a:p>
          <a:endParaRPr lang="en-US"/>
        </a:p>
      </dgm:t>
    </dgm:pt>
    <dgm:pt modelId="{4DF36A49-ED09-4804-AEC1-81EFA0F552A2}" type="sibTrans" cxnId="{DA27E057-C791-4A96-89DB-131B3BD169CF}">
      <dgm:prSet/>
      <dgm:spPr/>
      <dgm:t>
        <a:bodyPr/>
        <a:lstStyle/>
        <a:p>
          <a:endParaRPr lang="en-US"/>
        </a:p>
      </dgm:t>
    </dgm:pt>
    <dgm:pt modelId="{B9C75984-ADF6-41E5-9D0D-379D239FF4B9}">
      <dgm:prSet phldrT="[Text]"/>
      <dgm:spPr/>
      <dgm:t>
        <a:bodyPr/>
        <a:lstStyle/>
        <a:p>
          <a:r>
            <a:rPr lang="en-US" dirty="0"/>
            <a:t>Heritage</a:t>
          </a:r>
        </a:p>
      </dgm:t>
    </dgm:pt>
    <dgm:pt modelId="{817543DB-0450-46E1-A9A8-3CC740C3B95C}" type="parTrans" cxnId="{7DDD9607-0F11-495A-B391-8EE73DAE5E76}">
      <dgm:prSet/>
      <dgm:spPr/>
      <dgm:t>
        <a:bodyPr/>
        <a:lstStyle/>
        <a:p>
          <a:endParaRPr lang="en-US"/>
        </a:p>
      </dgm:t>
    </dgm:pt>
    <dgm:pt modelId="{BDE4A2FF-660F-48B6-92DE-B57BF20798BB}" type="sibTrans" cxnId="{7DDD9607-0F11-495A-B391-8EE73DAE5E76}">
      <dgm:prSet/>
      <dgm:spPr/>
      <dgm:t>
        <a:bodyPr/>
        <a:lstStyle/>
        <a:p>
          <a:endParaRPr lang="en-US"/>
        </a:p>
      </dgm:t>
    </dgm:pt>
    <dgm:pt modelId="{6C25A860-E592-4E26-8338-ECFF6E69AF17}">
      <dgm:prSet phldrT="[Text]"/>
      <dgm:spPr/>
      <dgm:t>
        <a:bodyPr/>
        <a:lstStyle/>
        <a:p>
          <a:r>
            <a:rPr lang="en-US" dirty="0"/>
            <a:t>Cloud native</a:t>
          </a:r>
        </a:p>
      </dgm:t>
    </dgm:pt>
    <dgm:pt modelId="{878E3618-E845-4BCF-87AA-3DF35F858054}" type="parTrans" cxnId="{E86101FF-3FDA-4CEB-88FD-F4AC41C85CED}">
      <dgm:prSet/>
      <dgm:spPr/>
      <dgm:t>
        <a:bodyPr/>
        <a:lstStyle/>
        <a:p>
          <a:endParaRPr lang="en-US"/>
        </a:p>
      </dgm:t>
    </dgm:pt>
    <dgm:pt modelId="{E0FA4D25-1D04-4718-80E5-ECEADF1145FA}" type="sibTrans" cxnId="{E86101FF-3FDA-4CEB-88FD-F4AC41C85CED}">
      <dgm:prSet/>
      <dgm:spPr/>
      <dgm:t>
        <a:bodyPr/>
        <a:lstStyle/>
        <a:p>
          <a:endParaRPr lang="en-US"/>
        </a:p>
      </dgm:t>
    </dgm:pt>
    <dgm:pt modelId="{876844F1-6C6B-4F9A-81B4-FE5B54B0D2A3}">
      <dgm:prSet phldrT="[Text]"/>
      <dgm:spPr/>
      <dgm:t>
        <a:bodyPr/>
        <a:lstStyle/>
        <a:p>
          <a:r>
            <a:rPr lang="en-US" dirty="0"/>
            <a:t>Infrastructure</a:t>
          </a:r>
        </a:p>
      </dgm:t>
    </dgm:pt>
    <dgm:pt modelId="{30B77B9A-97C4-40A3-B4D8-2ECF409C0523}" type="parTrans" cxnId="{D520FA9F-B0A5-47A7-B5AC-9B1A14705F06}">
      <dgm:prSet/>
      <dgm:spPr/>
      <dgm:t>
        <a:bodyPr/>
        <a:lstStyle/>
        <a:p>
          <a:endParaRPr lang="en-US"/>
        </a:p>
      </dgm:t>
    </dgm:pt>
    <dgm:pt modelId="{797CD059-3866-4D1E-9FE9-E17E083D464A}" type="sibTrans" cxnId="{D520FA9F-B0A5-47A7-B5AC-9B1A14705F06}">
      <dgm:prSet/>
      <dgm:spPr/>
      <dgm:t>
        <a:bodyPr/>
        <a:lstStyle/>
        <a:p>
          <a:endParaRPr lang="en-US"/>
        </a:p>
      </dgm:t>
    </dgm:pt>
    <dgm:pt modelId="{0D7248FB-74CD-4D9E-99F3-FD3D2276F9C4}">
      <dgm:prSet phldrT="[Text]"/>
      <dgm:spPr/>
      <dgm:t>
        <a:bodyPr/>
        <a:lstStyle/>
        <a:p>
          <a:r>
            <a:rPr lang="en-US" dirty="0"/>
            <a:t>Hybrid</a:t>
          </a:r>
        </a:p>
      </dgm:t>
    </dgm:pt>
    <dgm:pt modelId="{25A2D5CA-E467-47CA-9B4E-75CCA341C5EA}" type="parTrans" cxnId="{DE285FA1-34D9-4C10-B86E-13998B4959C9}">
      <dgm:prSet/>
      <dgm:spPr/>
      <dgm:t>
        <a:bodyPr/>
        <a:lstStyle/>
        <a:p>
          <a:endParaRPr lang="en-US"/>
        </a:p>
      </dgm:t>
    </dgm:pt>
    <dgm:pt modelId="{20F5A442-DC87-4CD6-8300-68BCC0F1BF15}" type="sibTrans" cxnId="{DE285FA1-34D9-4C10-B86E-13998B4959C9}">
      <dgm:prSet/>
      <dgm:spPr/>
      <dgm:t>
        <a:bodyPr/>
        <a:lstStyle/>
        <a:p>
          <a:endParaRPr lang="en-US"/>
        </a:p>
      </dgm:t>
    </dgm:pt>
    <dgm:pt modelId="{0CF55380-E366-45B0-B81E-20E29FC307B9}" type="pres">
      <dgm:prSet presAssocID="{C11FA135-BAA1-4370-8275-30B737587299}" presName="diagram" presStyleCnt="0">
        <dgm:presLayoutVars>
          <dgm:chMax val="1"/>
          <dgm:dir/>
          <dgm:animLvl val="ctr"/>
          <dgm:resizeHandles val="exact"/>
        </dgm:presLayoutVars>
      </dgm:prSet>
      <dgm:spPr/>
      <dgm:t>
        <a:bodyPr/>
        <a:lstStyle/>
        <a:p>
          <a:endParaRPr lang="en-US"/>
        </a:p>
      </dgm:t>
    </dgm:pt>
    <dgm:pt modelId="{44EFB088-5C18-4BFD-80C6-A08975DC88AF}" type="pres">
      <dgm:prSet presAssocID="{C11FA135-BAA1-4370-8275-30B737587299}" presName="matrix" presStyleCnt="0"/>
      <dgm:spPr/>
    </dgm:pt>
    <dgm:pt modelId="{A80CBCE4-214A-4F66-9C58-5ED7BDB4952A}" type="pres">
      <dgm:prSet presAssocID="{C11FA135-BAA1-4370-8275-30B737587299}" presName="tile1" presStyleLbl="node1" presStyleIdx="0" presStyleCnt="4" custLinFactNeighborX="0" custLinFactNeighborY="-1895"/>
      <dgm:spPr/>
      <dgm:t>
        <a:bodyPr/>
        <a:lstStyle/>
        <a:p>
          <a:endParaRPr lang="en-US"/>
        </a:p>
      </dgm:t>
    </dgm:pt>
    <dgm:pt modelId="{B74E6181-85BD-4AC3-932D-C506B144C267}" type="pres">
      <dgm:prSet presAssocID="{C11FA135-BAA1-4370-8275-30B737587299}" presName="tile1text" presStyleLbl="node1" presStyleIdx="0" presStyleCnt="4">
        <dgm:presLayoutVars>
          <dgm:chMax val="0"/>
          <dgm:chPref val="0"/>
          <dgm:bulletEnabled val="1"/>
        </dgm:presLayoutVars>
      </dgm:prSet>
      <dgm:spPr/>
      <dgm:t>
        <a:bodyPr/>
        <a:lstStyle/>
        <a:p>
          <a:endParaRPr lang="en-US"/>
        </a:p>
      </dgm:t>
    </dgm:pt>
    <dgm:pt modelId="{55EB2E60-9A58-40EF-94AB-58459AC4FA2D}" type="pres">
      <dgm:prSet presAssocID="{C11FA135-BAA1-4370-8275-30B737587299}" presName="tile2" presStyleLbl="node1" presStyleIdx="1" presStyleCnt="4"/>
      <dgm:spPr/>
      <dgm:t>
        <a:bodyPr/>
        <a:lstStyle/>
        <a:p>
          <a:endParaRPr lang="en-US"/>
        </a:p>
      </dgm:t>
    </dgm:pt>
    <dgm:pt modelId="{2EC98A46-79D8-489A-B695-85C95F0C3936}" type="pres">
      <dgm:prSet presAssocID="{C11FA135-BAA1-4370-8275-30B737587299}" presName="tile2text" presStyleLbl="node1" presStyleIdx="1" presStyleCnt="4">
        <dgm:presLayoutVars>
          <dgm:chMax val="0"/>
          <dgm:chPref val="0"/>
          <dgm:bulletEnabled val="1"/>
        </dgm:presLayoutVars>
      </dgm:prSet>
      <dgm:spPr/>
      <dgm:t>
        <a:bodyPr/>
        <a:lstStyle/>
        <a:p>
          <a:endParaRPr lang="en-US"/>
        </a:p>
      </dgm:t>
    </dgm:pt>
    <dgm:pt modelId="{DA25EEBE-2E91-479C-B53D-D806AD703BF0}" type="pres">
      <dgm:prSet presAssocID="{C11FA135-BAA1-4370-8275-30B737587299}" presName="tile3" presStyleLbl="node1" presStyleIdx="2" presStyleCnt="4"/>
      <dgm:spPr/>
      <dgm:t>
        <a:bodyPr/>
        <a:lstStyle/>
        <a:p>
          <a:endParaRPr lang="en-US"/>
        </a:p>
      </dgm:t>
    </dgm:pt>
    <dgm:pt modelId="{19EF8D4B-E624-4D4E-B485-EDFFF3CD3848}" type="pres">
      <dgm:prSet presAssocID="{C11FA135-BAA1-4370-8275-30B737587299}" presName="tile3text" presStyleLbl="node1" presStyleIdx="2" presStyleCnt="4">
        <dgm:presLayoutVars>
          <dgm:chMax val="0"/>
          <dgm:chPref val="0"/>
          <dgm:bulletEnabled val="1"/>
        </dgm:presLayoutVars>
      </dgm:prSet>
      <dgm:spPr/>
      <dgm:t>
        <a:bodyPr/>
        <a:lstStyle/>
        <a:p>
          <a:endParaRPr lang="en-US"/>
        </a:p>
      </dgm:t>
    </dgm:pt>
    <dgm:pt modelId="{E1B7C862-06E2-4A6D-B8C0-962E7EDDD3B8}" type="pres">
      <dgm:prSet presAssocID="{C11FA135-BAA1-4370-8275-30B737587299}" presName="tile4" presStyleLbl="node1" presStyleIdx="3" presStyleCnt="4"/>
      <dgm:spPr/>
      <dgm:t>
        <a:bodyPr/>
        <a:lstStyle/>
        <a:p>
          <a:endParaRPr lang="en-US"/>
        </a:p>
      </dgm:t>
    </dgm:pt>
    <dgm:pt modelId="{645E6F08-0589-4E84-B9EA-47F510058115}" type="pres">
      <dgm:prSet presAssocID="{C11FA135-BAA1-4370-8275-30B737587299}" presName="tile4text" presStyleLbl="node1" presStyleIdx="3" presStyleCnt="4">
        <dgm:presLayoutVars>
          <dgm:chMax val="0"/>
          <dgm:chPref val="0"/>
          <dgm:bulletEnabled val="1"/>
        </dgm:presLayoutVars>
      </dgm:prSet>
      <dgm:spPr/>
      <dgm:t>
        <a:bodyPr/>
        <a:lstStyle/>
        <a:p>
          <a:endParaRPr lang="en-US"/>
        </a:p>
      </dgm:t>
    </dgm:pt>
    <dgm:pt modelId="{E85A2FBD-EE29-438D-B822-5E1940D31C56}" type="pres">
      <dgm:prSet presAssocID="{C11FA135-BAA1-4370-8275-30B737587299}" presName="centerTile" presStyleLbl="fgShp" presStyleIdx="0" presStyleCnt="1" custLinFactNeighborX="1227" custLinFactNeighborY="0">
        <dgm:presLayoutVars>
          <dgm:chMax val="0"/>
          <dgm:chPref val="0"/>
        </dgm:presLayoutVars>
      </dgm:prSet>
      <dgm:spPr/>
      <dgm:t>
        <a:bodyPr/>
        <a:lstStyle/>
        <a:p>
          <a:endParaRPr lang="en-US"/>
        </a:p>
      </dgm:t>
    </dgm:pt>
  </dgm:ptLst>
  <dgm:cxnLst>
    <dgm:cxn modelId="{73B73B34-D293-408C-8DD3-9571DA2CB1DF}" type="presOf" srcId="{0D7248FB-74CD-4D9E-99F3-FD3D2276F9C4}" destId="{645E6F08-0589-4E84-B9EA-47F510058115}" srcOrd="1" destOrd="0" presId="urn:microsoft.com/office/officeart/2005/8/layout/matrix1"/>
    <dgm:cxn modelId="{68ABBD6C-7770-4CCB-863A-75B0FEB1181E}" type="presOf" srcId="{6C25A860-E592-4E26-8338-ECFF6E69AF17}" destId="{2EC98A46-79D8-489A-B695-85C95F0C3936}" srcOrd="1" destOrd="0" presId="urn:microsoft.com/office/officeart/2005/8/layout/matrix1"/>
    <dgm:cxn modelId="{9B299CC5-DCB0-46BB-896C-9B3DEEFBAF2E}" type="presOf" srcId="{1F38F92E-B31A-4B12-AA7C-C5DD7F497C32}" destId="{E85A2FBD-EE29-438D-B822-5E1940D31C56}" srcOrd="0" destOrd="0" presId="urn:microsoft.com/office/officeart/2005/8/layout/matrix1"/>
    <dgm:cxn modelId="{D9F80880-0945-4AF4-A348-280C43092715}" type="presOf" srcId="{6C25A860-E592-4E26-8338-ECFF6E69AF17}" destId="{55EB2E60-9A58-40EF-94AB-58459AC4FA2D}" srcOrd="0" destOrd="0" presId="urn:microsoft.com/office/officeart/2005/8/layout/matrix1"/>
    <dgm:cxn modelId="{B498E96C-AE38-4570-84F2-D6E6A3955137}" type="presOf" srcId="{876844F1-6C6B-4F9A-81B4-FE5B54B0D2A3}" destId="{19EF8D4B-E624-4D4E-B485-EDFFF3CD3848}" srcOrd="1" destOrd="0" presId="urn:microsoft.com/office/officeart/2005/8/layout/matrix1"/>
    <dgm:cxn modelId="{8FDF9386-FE31-4681-87F4-CBBE104716D3}" type="presOf" srcId="{C11FA135-BAA1-4370-8275-30B737587299}" destId="{0CF55380-E366-45B0-B81E-20E29FC307B9}" srcOrd="0" destOrd="0" presId="urn:microsoft.com/office/officeart/2005/8/layout/matrix1"/>
    <dgm:cxn modelId="{F7CE9ABC-DEDB-4D1D-8533-85D0E0CC7C14}" type="presOf" srcId="{876844F1-6C6B-4F9A-81B4-FE5B54B0D2A3}" destId="{DA25EEBE-2E91-479C-B53D-D806AD703BF0}" srcOrd="0" destOrd="0" presId="urn:microsoft.com/office/officeart/2005/8/layout/matrix1"/>
    <dgm:cxn modelId="{D520FA9F-B0A5-47A7-B5AC-9B1A14705F06}" srcId="{1F38F92E-B31A-4B12-AA7C-C5DD7F497C32}" destId="{876844F1-6C6B-4F9A-81B4-FE5B54B0D2A3}" srcOrd="2" destOrd="0" parTransId="{30B77B9A-97C4-40A3-B4D8-2ECF409C0523}" sibTransId="{797CD059-3866-4D1E-9FE9-E17E083D464A}"/>
    <dgm:cxn modelId="{7DDD9607-0F11-495A-B391-8EE73DAE5E76}" srcId="{1F38F92E-B31A-4B12-AA7C-C5DD7F497C32}" destId="{B9C75984-ADF6-41E5-9D0D-379D239FF4B9}" srcOrd="0" destOrd="0" parTransId="{817543DB-0450-46E1-A9A8-3CC740C3B95C}" sibTransId="{BDE4A2FF-660F-48B6-92DE-B57BF20798BB}"/>
    <dgm:cxn modelId="{FAD97AC2-92D8-410A-9D9E-8D59D723DEA9}" type="presOf" srcId="{B9C75984-ADF6-41E5-9D0D-379D239FF4B9}" destId="{A80CBCE4-214A-4F66-9C58-5ED7BDB4952A}" srcOrd="0" destOrd="0" presId="urn:microsoft.com/office/officeart/2005/8/layout/matrix1"/>
    <dgm:cxn modelId="{CE48D68A-1351-47D2-9DAD-7AF6CC4FD231}" type="presOf" srcId="{0D7248FB-74CD-4D9E-99F3-FD3D2276F9C4}" destId="{E1B7C862-06E2-4A6D-B8C0-962E7EDDD3B8}" srcOrd="0" destOrd="0" presId="urn:microsoft.com/office/officeart/2005/8/layout/matrix1"/>
    <dgm:cxn modelId="{3409A78C-31D3-4BB4-B937-E23C87AE5777}" type="presOf" srcId="{B9C75984-ADF6-41E5-9D0D-379D239FF4B9}" destId="{B74E6181-85BD-4AC3-932D-C506B144C267}" srcOrd="1" destOrd="0" presId="urn:microsoft.com/office/officeart/2005/8/layout/matrix1"/>
    <dgm:cxn modelId="{DA27E057-C791-4A96-89DB-131B3BD169CF}" srcId="{C11FA135-BAA1-4370-8275-30B737587299}" destId="{1F38F92E-B31A-4B12-AA7C-C5DD7F497C32}" srcOrd="0" destOrd="0" parTransId="{102279D9-2506-4C0D-B22C-E0EC049C3CE2}" sibTransId="{4DF36A49-ED09-4804-AEC1-81EFA0F552A2}"/>
    <dgm:cxn modelId="{E86101FF-3FDA-4CEB-88FD-F4AC41C85CED}" srcId="{1F38F92E-B31A-4B12-AA7C-C5DD7F497C32}" destId="{6C25A860-E592-4E26-8338-ECFF6E69AF17}" srcOrd="1" destOrd="0" parTransId="{878E3618-E845-4BCF-87AA-3DF35F858054}" sibTransId="{E0FA4D25-1D04-4718-80E5-ECEADF1145FA}"/>
    <dgm:cxn modelId="{DE285FA1-34D9-4C10-B86E-13998B4959C9}" srcId="{1F38F92E-B31A-4B12-AA7C-C5DD7F497C32}" destId="{0D7248FB-74CD-4D9E-99F3-FD3D2276F9C4}" srcOrd="3" destOrd="0" parTransId="{25A2D5CA-E467-47CA-9B4E-75CCA341C5EA}" sibTransId="{20F5A442-DC87-4CD6-8300-68BCC0F1BF15}"/>
    <dgm:cxn modelId="{1503391D-2002-49BF-9F6C-DDE49D90427C}" type="presParOf" srcId="{0CF55380-E366-45B0-B81E-20E29FC307B9}" destId="{44EFB088-5C18-4BFD-80C6-A08975DC88AF}" srcOrd="0" destOrd="0" presId="urn:microsoft.com/office/officeart/2005/8/layout/matrix1"/>
    <dgm:cxn modelId="{5C3BA9A2-8DDF-4D25-BF77-C3A296028DC1}" type="presParOf" srcId="{44EFB088-5C18-4BFD-80C6-A08975DC88AF}" destId="{A80CBCE4-214A-4F66-9C58-5ED7BDB4952A}" srcOrd="0" destOrd="0" presId="urn:microsoft.com/office/officeart/2005/8/layout/matrix1"/>
    <dgm:cxn modelId="{2E382B0D-EA8A-485E-9131-3DBE70F2BDA2}" type="presParOf" srcId="{44EFB088-5C18-4BFD-80C6-A08975DC88AF}" destId="{B74E6181-85BD-4AC3-932D-C506B144C267}" srcOrd="1" destOrd="0" presId="urn:microsoft.com/office/officeart/2005/8/layout/matrix1"/>
    <dgm:cxn modelId="{B764DB4A-C350-458B-9FA0-D8CD2750DE0C}" type="presParOf" srcId="{44EFB088-5C18-4BFD-80C6-A08975DC88AF}" destId="{55EB2E60-9A58-40EF-94AB-58459AC4FA2D}" srcOrd="2" destOrd="0" presId="urn:microsoft.com/office/officeart/2005/8/layout/matrix1"/>
    <dgm:cxn modelId="{52593F01-33FA-46D1-8DE6-2A090CEB7553}" type="presParOf" srcId="{44EFB088-5C18-4BFD-80C6-A08975DC88AF}" destId="{2EC98A46-79D8-489A-B695-85C95F0C3936}" srcOrd="3" destOrd="0" presId="urn:microsoft.com/office/officeart/2005/8/layout/matrix1"/>
    <dgm:cxn modelId="{DA0D42FC-F350-49EE-B942-E42C42DFF406}" type="presParOf" srcId="{44EFB088-5C18-4BFD-80C6-A08975DC88AF}" destId="{DA25EEBE-2E91-479C-B53D-D806AD703BF0}" srcOrd="4" destOrd="0" presId="urn:microsoft.com/office/officeart/2005/8/layout/matrix1"/>
    <dgm:cxn modelId="{1A9D9E47-228A-4EA3-93E6-81DFC588B626}" type="presParOf" srcId="{44EFB088-5C18-4BFD-80C6-A08975DC88AF}" destId="{19EF8D4B-E624-4D4E-B485-EDFFF3CD3848}" srcOrd="5" destOrd="0" presId="urn:microsoft.com/office/officeart/2005/8/layout/matrix1"/>
    <dgm:cxn modelId="{2A385E9D-F4CD-4704-878A-4FF204B37EE4}" type="presParOf" srcId="{44EFB088-5C18-4BFD-80C6-A08975DC88AF}" destId="{E1B7C862-06E2-4A6D-B8C0-962E7EDDD3B8}" srcOrd="6" destOrd="0" presId="urn:microsoft.com/office/officeart/2005/8/layout/matrix1"/>
    <dgm:cxn modelId="{A9878C7C-E3F8-43E4-AEAB-A6C3EF0E2F3B}" type="presParOf" srcId="{44EFB088-5C18-4BFD-80C6-A08975DC88AF}" destId="{645E6F08-0589-4E84-B9EA-47F510058115}" srcOrd="7" destOrd="0" presId="urn:microsoft.com/office/officeart/2005/8/layout/matrix1"/>
    <dgm:cxn modelId="{70789406-D2D7-43AA-8E4D-E716C11D2C77}" type="presParOf" srcId="{0CF55380-E366-45B0-B81E-20E29FC307B9}" destId="{E85A2FBD-EE29-438D-B822-5E1940D31C5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CBCE4-214A-4F66-9C58-5ED7BDB4952A}">
      <dsp:nvSpPr>
        <dsp:cNvPr id="0" name=""/>
        <dsp:cNvSpPr/>
      </dsp:nvSpPr>
      <dsp:spPr>
        <a:xfrm rot="16200000">
          <a:off x="812799" y="-812799"/>
          <a:ext cx="3251200" cy="4876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ctr" anchorCtr="0">
          <a:noAutofit/>
        </a:bodyPr>
        <a:lstStyle/>
        <a:p>
          <a:pPr lvl="0" algn="ctr" defTabSz="2533650">
            <a:lnSpc>
              <a:spcPct val="90000"/>
            </a:lnSpc>
            <a:spcBef>
              <a:spcPct val="0"/>
            </a:spcBef>
            <a:spcAft>
              <a:spcPct val="35000"/>
            </a:spcAft>
          </a:pPr>
          <a:r>
            <a:rPr lang="en-US" sz="5700" kern="1200" dirty="0"/>
            <a:t>Heritage</a:t>
          </a:r>
        </a:p>
      </dsp:txBody>
      <dsp:txXfrm rot="5400000">
        <a:off x="-1" y="1"/>
        <a:ext cx="4876800" cy="2438400"/>
      </dsp:txXfrm>
    </dsp:sp>
    <dsp:sp modelId="{55EB2E60-9A58-40EF-94AB-58459AC4FA2D}">
      <dsp:nvSpPr>
        <dsp:cNvPr id="0" name=""/>
        <dsp:cNvSpPr/>
      </dsp:nvSpPr>
      <dsp:spPr>
        <a:xfrm>
          <a:off x="4876800" y="0"/>
          <a:ext cx="4876800" cy="32512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ctr" anchorCtr="0">
          <a:noAutofit/>
        </a:bodyPr>
        <a:lstStyle/>
        <a:p>
          <a:pPr lvl="0" algn="ctr" defTabSz="2533650">
            <a:lnSpc>
              <a:spcPct val="90000"/>
            </a:lnSpc>
            <a:spcBef>
              <a:spcPct val="0"/>
            </a:spcBef>
            <a:spcAft>
              <a:spcPct val="35000"/>
            </a:spcAft>
          </a:pPr>
          <a:r>
            <a:rPr lang="en-US" sz="5700" kern="1200" dirty="0"/>
            <a:t>Cloud native</a:t>
          </a:r>
        </a:p>
      </dsp:txBody>
      <dsp:txXfrm>
        <a:off x="4876800" y="0"/>
        <a:ext cx="4876800" cy="2438400"/>
      </dsp:txXfrm>
    </dsp:sp>
    <dsp:sp modelId="{DA25EEBE-2E91-479C-B53D-D806AD703BF0}">
      <dsp:nvSpPr>
        <dsp:cNvPr id="0" name=""/>
        <dsp:cNvSpPr/>
      </dsp:nvSpPr>
      <dsp:spPr>
        <a:xfrm rot="10800000">
          <a:off x="0" y="3251200"/>
          <a:ext cx="4876800" cy="32512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ctr" anchorCtr="0">
          <a:noAutofit/>
        </a:bodyPr>
        <a:lstStyle/>
        <a:p>
          <a:pPr lvl="0" algn="ctr" defTabSz="2533650">
            <a:lnSpc>
              <a:spcPct val="90000"/>
            </a:lnSpc>
            <a:spcBef>
              <a:spcPct val="0"/>
            </a:spcBef>
            <a:spcAft>
              <a:spcPct val="35000"/>
            </a:spcAft>
          </a:pPr>
          <a:r>
            <a:rPr lang="en-US" sz="5700" kern="1200" dirty="0"/>
            <a:t>Infrastructure</a:t>
          </a:r>
        </a:p>
      </dsp:txBody>
      <dsp:txXfrm rot="10800000">
        <a:off x="0" y="4064000"/>
        <a:ext cx="4876800" cy="2438400"/>
      </dsp:txXfrm>
    </dsp:sp>
    <dsp:sp modelId="{E1B7C862-06E2-4A6D-B8C0-962E7EDDD3B8}">
      <dsp:nvSpPr>
        <dsp:cNvPr id="0" name=""/>
        <dsp:cNvSpPr/>
      </dsp:nvSpPr>
      <dsp:spPr>
        <a:xfrm rot="5400000">
          <a:off x="5689600" y="2438400"/>
          <a:ext cx="3251200" cy="4876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ctr" anchorCtr="0">
          <a:noAutofit/>
        </a:bodyPr>
        <a:lstStyle/>
        <a:p>
          <a:pPr lvl="0" algn="ctr" defTabSz="2533650">
            <a:lnSpc>
              <a:spcPct val="90000"/>
            </a:lnSpc>
            <a:spcBef>
              <a:spcPct val="0"/>
            </a:spcBef>
            <a:spcAft>
              <a:spcPct val="35000"/>
            </a:spcAft>
          </a:pPr>
          <a:r>
            <a:rPr lang="en-US" sz="5700" kern="1200" dirty="0"/>
            <a:t>Hybrid</a:t>
          </a:r>
        </a:p>
      </dsp:txBody>
      <dsp:txXfrm rot="-5400000">
        <a:off x="4876799" y="4064000"/>
        <a:ext cx="4876800" cy="2438400"/>
      </dsp:txXfrm>
    </dsp:sp>
    <dsp:sp modelId="{E85A2FBD-EE29-438D-B822-5E1940D31C56}">
      <dsp:nvSpPr>
        <dsp:cNvPr id="0" name=""/>
        <dsp:cNvSpPr/>
      </dsp:nvSpPr>
      <dsp:spPr>
        <a:xfrm>
          <a:off x="3449663" y="2438400"/>
          <a:ext cx="2926080" cy="1625600"/>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170" tIns="217170" rIns="217170" bIns="217170" numCol="1" spcCol="1270" anchor="ctr" anchorCtr="0">
          <a:noAutofit/>
        </a:bodyPr>
        <a:lstStyle/>
        <a:p>
          <a:pPr lvl="0" algn="ctr" defTabSz="2533650">
            <a:lnSpc>
              <a:spcPct val="90000"/>
            </a:lnSpc>
            <a:spcBef>
              <a:spcPct val="0"/>
            </a:spcBef>
            <a:spcAft>
              <a:spcPct val="35000"/>
            </a:spcAft>
          </a:pPr>
          <a:r>
            <a:rPr lang="en-US" sz="5700" kern="1200" dirty="0"/>
            <a:t>CSMO</a:t>
          </a:r>
        </a:p>
      </dsp:txBody>
      <dsp:txXfrm>
        <a:off x="3529018" y="2517755"/>
        <a:ext cx="2767370" cy="146689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7F7061-80C1-604D-992A-05BBE7E346F4}" type="datetimeFigureOut">
              <a:rPr lang="en-US" smtClean="0"/>
              <a:t>2/13/2018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B3CBB4-F845-9F4B-A41F-7163A0321D6C}" type="slidenum">
              <a:rPr lang="en-US" smtClean="0"/>
              <a:t>‹#›</a:t>
            </a:fld>
            <a:endParaRPr lang="en-US" dirty="0"/>
          </a:p>
        </p:txBody>
      </p:sp>
    </p:spTree>
    <p:extLst>
      <p:ext uri="{BB962C8B-B14F-4D97-AF65-F5344CB8AC3E}">
        <p14:creationId xmlns:p14="http://schemas.microsoft.com/office/powerpoint/2010/main" val="44764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2671FB-D8B8-0647-83B7-29925BB5E856}" type="datetimeFigureOut">
              <a:rPr lang="en-US" smtClean="0"/>
              <a:t>2/13/2018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38A2F8-54F1-AB4E-B8B5-B1130F7515F8}" type="slidenum">
              <a:rPr lang="en-US" smtClean="0"/>
              <a:t>‹#›</a:t>
            </a:fld>
            <a:endParaRPr lang="en-US" dirty="0"/>
          </a:p>
        </p:txBody>
      </p:sp>
    </p:spTree>
    <p:extLst>
      <p:ext uri="{BB962C8B-B14F-4D97-AF65-F5344CB8AC3E}">
        <p14:creationId xmlns:p14="http://schemas.microsoft.com/office/powerpoint/2010/main" val="433241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Site_reliability_engineer"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Softwar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a:t>
            </a:fld>
            <a:endParaRPr lang="en-US" dirty="0"/>
          </a:p>
        </p:txBody>
      </p:sp>
    </p:spTree>
    <p:extLst>
      <p:ext uri="{BB962C8B-B14F-4D97-AF65-F5344CB8AC3E}">
        <p14:creationId xmlns:p14="http://schemas.microsoft.com/office/powerpoint/2010/main" val="1714790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24</a:t>
            </a:fld>
            <a:endParaRPr lang="en-US"/>
          </a:p>
        </p:txBody>
      </p:sp>
    </p:spTree>
    <p:extLst>
      <p:ext uri="{BB962C8B-B14F-4D97-AF65-F5344CB8AC3E}">
        <p14:creationId xmlns:p14="http://schemas.microsoft.com/office/powerpoint/2010/main" val="6376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26459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2339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Topology &amp; Relationships to </a:t>
            </a:r>
            <a:r>
              <a:rPr lang="de-DE" b="1" dirty="0"/>
              <a:t>i</a:t>
            </a:r>
            <a:r>
              <a:rPr lang="en-US" b="1" dirty="0" err="1"/>
              <a:t>dentify</a:t>
            </a:r>
            <a:r>
              <a:rPr lang="en-US" b="1" dirty="0"/>
              <a:t> the blast radius of a configuration change. </a:t>
            </a:r>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7110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614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1264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486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09738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38268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535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9</a:t>
            </a:fld>
            <a:endParaRPr lang="en-US"/>
          </a:p>
        </p:txBody>
      </p:sp>
    </p:spTree>
    <p:extLst>
      <p:ext uri="{BB962C8B-B14F-4D97-AF65-F5344CB8AC3E}">
        <p14:creationId xmlns:p14="http://schemas.microsoft.com/office/powerpoint/2010/main" val="264371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5572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5474" rtl="0" eaLnBrk="1" fontAlgn="auto" latinLnBrk="0" hangingPunct="1">
              <a:lnSpc>
                <a:spcPct val="100000"/>
              </a:lnSpc>
              <a:spcBef>
                <a:spcPts val="0"/>
              </a:spcBef>
              <a:spcAft>
                <a:spcPts val="0"/>
              </a:spcAft>
              <a:buClrTx/>
              <a:buSzTx/>
              <a:buFontTx/>
              <a:buNone/>
              <a:tabLst/>
              <a:defRPr/>
            </a:pPr>
            <a:fld id="{9F772719-398A-974D-B678-396E837892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547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523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51</a:t>
            </a:fld>
            <a:endParaRPr lang="en-US" dirty="0"/>
          </a:p>
        </p:txBody>
      </p:sp>
    </p:spTree>
    <p:extLst>
      <p:ext uri="{BB962C8B-B14F-4D97-AF65-F5344CB8AC3E}">
        <p14:creationId xmlns:p14="http://schemas.microsoft.com/office/powerpoint/2010/main" val="665389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top level view</a:t>
            </a:r>
            <a:r>
              <a:rPr lang="en-US" baseline="0" dirty="0"/>
              <a:t> is quite “lengthy” be sure to scroll down to display the remaining metrics</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53</a:t>
            </a:fld>
            <a:endParaRPr lang="en-US" dirty="0"/>
          </a:p>
        </p:txBody>
      </p:sp>
    </p:spTree>
    <p:extLst>
      <p:ext uri="{BB962C8B-B14F-4D97-AF65-F5344CB8AC3E}">
        <p14:creationId xmlns:p14="http://schemas.microsoft.com/office/powerpoint/2010/main" val="270615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56</a:t>
            </a:fld>
            <a:endParaRPr lang="en-US" dirty="0"/>
          </a:p>
        </p:txBody>
      </p:sp>
    </p:spTree>
    <p:extLst>
      <p:ext uri="{BB962C8B-B14F-4D97-AF65-F5344CB8AC3E}">
        <p14:creationId xmlns:p14="http://schemas.microsoft.com/office/powerpoint/2010/main" val="3662024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Active</a:t>
            </a:r>
            <a:r>
              <a:rPr lang="en-US" baseline="0" dirty="0"/>
              <a:t> Container View </a:t>
            </a:r>
            <a:r>
              <a:rPr lang="en-US" baseline="0"/>
              <a:t>is sortabale </a:t>
            </a:r>
            <a:r>
              <a:rPr lang="en-US" baseline="0" dirty="0"/>
              <a:t>by container id, command etc.</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57</a:t>
            </a:fld>
            <a:endParaRPr lang="en-US" dirty="0"/>
          </a:p>
        </p:txBody>
      </p:sp>
    </p:spTree>
    <p:extLst>
      <p:ext uri="{BB962C8B-B14F-4D97-AF65-F5344CB8AC3E}">
        <p14:creationId xmlns:p14="http://schemas.microsoft.com/office/powerpoint/2010/main" val="3118550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view</a:t>
            </a:r>
            <a:r>
              <a:rPr lang="en-US" baseline="0" dirty="0"/>
              <a:t> of the </a:t>
            </a:r>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58</a:t>
            </a:fld>
            <a:endParaRPr lang="en-US" dirty="0"/>
          </a:p>
        </p:txBody>
      </p:sp>
    </p:spTree>
    <p:extLst>
      <p:ext uri="{BB962C8B-B14F-4D97-AF65-F5344CB8AC3E}">
        <p14:creationId xmlns:p14="http://schemas.microsoft.com/office/powerpoint/2010/main" val="457151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10</a:t>
            </a:fld>
            <a:endParaRPr lang="en-US"/>
          </a:p>
        </p:txBody>
      </p:sp>
    </p:spTree>
    <p:extLst>
      <p:ext uri="{BB962C8B-B14F-4D97-AF65-F5344CB8AC3E}">
        <p14:creationId xmlns:p14="http://schemas.microsoft.com/office/powerpoint/2010/main" val="3214562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11</a:t>
            </a:fld>
            <a:endParaRPr lang="en-US" dirty="0"/>
          </a:p>
        </p:txBody>
      </p:sp>
    </p:spTree>
    <p:extLst>
      <p:ext uri="{BB962C8B-B14F-4D97-AF65-F5344CB8AC3E}">
        <p14:creationId xmlns:p14="http://schemas.microsoft.com/office/powerpoint/2010/main" val="2567002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a:hlinkClick r:id="rId3" tooltip="Site reliability engineer"/>
              </a:rPr>
              <a:t>site reliability engineer</a:t>
            </a:r>
            <a:r>
              <a:rPr lang="en-US" dirty="0"/>
              <a:t> (SRE) will ideally spend up to 50% of their time doing "ops" related work such as issues, on-call, and manual intervention. Since the </a:t>
            </a:r>
            <a:r>
              <a:rPr lang="en-US" dirty="0">
                <a:hlinkClick r:id="rId4" tooltip="Software"/>
              </a:rPr>
              <a:t>software</a:t>
            </a:r>
            <a:r>
              <a:rPr lang="en-US" dirty="0"/>
              <a:t> system that an SRE oversees is expected to be highly automatic and self-healing, the SRE should spend the other 50% of their time on development tasks such as new features, scaling or automation. The ideal SRE candidate is a coder who also has operational and systems knowledge and likes to whittle down complex tasks.</a:t>
            </a:r>
          </a:p>
          <a:p>
            <a:pPr marL="0" marR="0" lvl="0" indent="0" algn="l" defTabSz="455474"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Responsible for availability, latency, performance, efficiency, change management, monitoring, emergency response, and demand forecasting and capacity planning</a:t>
            </a:r>
          </a:p>
          <a:p>
            <a:endParaRPr lang="en-US" dirty="0"/>
          </a:p>
        </p:txBody>
      </p:sp>
      <p:sp>
        <p:nvSpPr>
          <p:cNvPr id="4" name="Slide Number Placeholder 3"/>
          <p:cNvSpPr>
            <a:spLocks noGrp="1"/>
          </p:cNvSpPr>
          <p:nvPr>
            <p:ph type="sldNum" sz="quarter" idx="10"/>
          </p:nvPr>
        </p:nvSpPr>
        <p:spPr/>
        <p:txBody>
          <a:bodyPr/>
          <a:lstStyle/>
          <a:p>
            <a:fld id="{9F772719-398A-974D-B678-396E837892F4}" type="slidenum">
              <a:rPr lang="en-US" smtClean="0"/>
              <a:t>13</a:t>
            </a:fld>
            <a:endParaRPr lang="en-US"/>
          </a:p>
        </p:txBody>
      </p:sp>
    </p:spTree>
    <p:extLst>
      <p:ext uri="{BB962C8B-B14F-4D97-AF65-F5344CB8AC3E}">
        <p14:creationId xmlns:p14="http://schemas.microsoft.com/office/powerpoint/2010/main" val="2148569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14</a:t>
            </a:fld>
            <a:endParaRPr lang="en-US" dirty="0"/>
          </a:p>
        </p:txBody>
      </p:sp>
    </p:spTree>
    <p:extLst>
      <p:ext uri="{BB962C8B-B14F-4D97-AF65-F5344CB8AC3E}">
        <p14:creationId xmlns:p14="http://schemas.microsoft.com/office/powerpoint/2010/main" val="1267296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15</a:t>
            </a:fld>
            <a:endParaRPr lang="en-US" dirty="0"/>
          </a:p>
        </p:txBody>
      </p:sp>
    </p:spTree>
    <p:extLst>
      <p:ext uri="{BB962C8B-B14F-4D97-AF65-F5344CB8AC3E}">
        <p14:creationId xmlns:p14="http://schemas.microsoft.com/office/powerpoint/2010/main" val="3562583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16</a:t>
            </a:fld>
            <a:endParaRPr lang="en-US" dirty="0"/>
          </a:p>
        </p:txBody>
      </p:sp>
    </p:spTree>
    <p:extLst>
      <p:ext uri="{BB962C8B-B14F-4D97-AF65-F5344CB8AC3E}">
        <p14:creationId xmlns:p14="http://schemas.microsoft.com/office/powerpoint/2010/main" val="3459364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22</a:t>
            </a:fld>
            <a:endParaRPr lang="en-US" dirty="0"/>
          </a:p>
        </p:txBody>
      </p:sp>
    </p:spTree>
    <p:extLst>
      <p:ext uri="{BB962C8B-B14F-4D97-AF65-F5344CB8AC3E}">
        <p14:creationId xmlns:p14="http://schemas.microsoft.com/office/powerpoint/2010/main" val="1938128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5" name="Rectangle 4"/>
          <p:cNvSpPr/>
          <p:nvPr userDrawn="1"/>
        </p:nvSpPr>
        <p:spPr>
          <a:xfrm>
            <a:off x="0" y="0"/>
            <a:ext cx="14630400"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5843" tIns="72922" rIns="145843" bIns="72922" rtlCol="0" anchor="ctr"/>
          <a:lstStyle/>
          <a:p>
            <a:pPr algn="ctr" defTabSz="728758"/>
            <a:endParaRPr lang="en-US" sz="2880" b="0" i="0" dirty="0">
              <a:solidFill>
                <a:srgbClr val="FFFFFF"/>
              </a:solidFill>
              <a:latin typeface="IBM Plex Sans Regular" charset="0"/>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406631" y="3441984"/>
            <a:ext cx="9496213" cy="1482275"/>
          </a:xfrm>
        </p:spPr>
        <p:txBody>
          <a:bodyPr anchor="b" anchorCtr="0">
            <a:noAutofit/>
          </a:bodyPr>
          <a:lstStyle>
            <a:lvl1pPr algn="l">
              <a:lnSpc>
                <a:spcPct val="85000"/>
              </a:lnSpc>
              <a:defRPr sz="544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06402" y="4951778"/>
            <a:ext cx="9509760" cy="1037014"/>
          </a:xfrm>
        </p:spPr>
        <p:txBody>
          <a:bodyPr tIns="0"/>
          <a:lstStyle>
            <a:lvl1pPr marL="0" indent="0" algn="l">
              <a:buNone/>
              <a:defRPr>
                <a:solidFill>
                  <a:schemeClr val="accent6"/>
                </a:solidFill>
              </a:defRPr>
            </a:lvl1pPr>
            <a:lvl2pPr marL="728758" indent="0" algn="ctr">
              <a:buNone/>
              <a:defRPr>
                <a:solidFill>
                  <a:schemeClr val="tx1">
                    <a:tint val="75000"/>
                  </a:schemeClr>
                </a:solidFill>
              </a:defRPr>
            </a:lvl2pPr>
            <a:lvl3pPr marL="1457856" indent="0" algn="ctr">
              <a:buNone/>
              <a:defRPr>
                <a:solidFill>
                  <a:schemeClr val="tx1">
                    <a:tint val="75000"/>
                  </a:schemeClr>
                </a:solidFill>
              </a:defRPr>
            </a:lvl3pPr>
            <a:lvl4pPr marL="2186726" indent="0" algn="ctr">
              <a:buNone/>
              <a:defRPr>
                <a:solidFill>
                  <a:schemeClr val="tx1">
                    <a:tint val="75000"/>
                  </a:schemeClr>
                </a:solidFill>
              </a:defRPr>
            </a:lvl4pPr>
            <a:lvl5pPr marL="2915710" indent="0" algn="ctr">
              <a:buNone/>
              <a:defRPr>
                <a:solidFill>
                  <a:schemeClr val="tx1">
                    <a:tint val="75000"/>
                  </a:schemeClr>
                </a:solidFill>
              </a:defRPr>
            </a:lvl5pPr>
            <a:lvl6pPr marL="3644467" indent="0" algn="ctr">
              <a:buNone/>
              <a:defRPr>
                <a:solidFill>
                  <a:schemeClr val="tx1">
                    <a:tint val="75000"/>
                  </a:schemeClr>
                </a:solidFill>
              </a:defRPr>
            </a:lvl6pPr>
            <a:lvl7pPr marL="4373266" indent="0" algn="ctr">
              <a:buNone/>
              <a:defRPr>
                <a:solidFill>
                  <a:schemeClr val="tx1">
                    <a:tint val="75000"/>
                  </a:schemeClr>
                </a:solidFill>
              </a:defRPr>
            </a:lvl7pPr>
            <a:lvl8pPr marL="5102269" indent="0" algn="ctr">
              <a:buNone/>
              <a:defRPr>
                <a:solidFill>
                  <a:schemeClr val="tx1">
                    <a:tint val="75000"/>
                  </a:schemeClr>
                </a:solidFill>
              </a:defRPr>
            </a:lvl8pPr>
            <a:lvl9pPr marL="5831171" indent="0" algn="ctr">
              <a:buNone/>
              <a:defRPr>
                <a:solidFill>
                  <a:schemeClr val="tx1">
                    <a:tint val="75000"/>
                  </a:schemeClr>
                </a:solidFill>
              </a:defRPr>
            </a:lvl9pPr>
          </a:lstStyle>
          <a:p>
            <a:r>
              <a:rPr lang="en-US" dirty="0"/>
              <a:t>Click to edit Master subtitle style</a:t>
            </a:r>
          </a:p>
        </p:txBody>
      </p:sp>
      <p:pic>
        <p:nvPicPr>
          <p:cNvPr id="8" name="Picture 7" descr="title slide-graphic imag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47445" y="0"/>
            <a:ext cx="4796502" cy="8229600"/>
          </a:xfrm>
          <a:prstGeom prst="rect">
            <a:avLst/>
          </a:prstGeom>
        </p:spPr>
      </p:pic>
      <p:pic>
        <p:nvPicPr>
          <p:cNvPr id="9" name="Picture 8" descr="ibm logo-white-rotated.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505510" y="741849"/>
            <a:ext cx="393374" cy="1001685"/>
          </a:xfrm>
          <a:prstGeom prst="rect">
            <a:avLst/>
          </a:prstGeom>
        </p:spPr>
      </p:pic>
      <p:sp>
        <p:nvSpPr>
          <p:cNvPr id="13" name="TextBox 12"/>
          <p:cNvSpPr txBox="1"/>
          <p:nvPr userDrawn="1"/>
        </p:nvSpPr>
        <p:spPr>
          <a:xfrm>
            <a:off x="468944" y="7791346"/>
            <a:ext cx="4696614" cy="246221"/>
          </a:xfrm>
          <a:prstGeom prst="rect">
            <a:avLst/>
          </a:prstGeom>
          <a:noFill/>
        </p:spPr>
        <p:txBody>
          <a:bodyPr wrap="square" lIns="0" tIns="0" rIns="0" bIns="0" rtlCol="0">
            <a:spAutoFit/>
          </a:bodyPr>
          <a:lstStyle/>
          <a:p>
            <a:pPr defTabSz="728758"/>
            <a:r>
              <a:rPr lang="en-US" sz="1600" b="0" i="0" dirty="0">
                <a:solidFill>
                  <a:srgbClr val="325C80">
                    <a:lumMod val="60000"/>
                    <a:lumOff val="40000"/>
                  </a:srgbClr>
                </a:solidFill>
                <a:latin typeface="IBM Plex Sans Regular" charset="0"/>
              </a:rPr>
              <a:t>IBM Internal Only – Do not share with customers</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cxnSp>
        <p:nvCxnSpPr>
          <p:cNvPr id="9" name="Straight Connector 8"/>
          <p:cNvCxnSpPr/>
          <p:nvPr/>
        </p:nvCxnSpPr>
        <p:spPr bwMode="auto">
          <a:xfrm>
            <a:off x="377952" y="813816"/>
            <a:ext cx="13898880" cy="0"/>
          </a:xfrm>
          <a:prstGeom prst="line">
            <a:avLst/>
          </a:prstGeom>
          <a:ln w="9525">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Footer Placeholder 7"/>
          <p:cNvSpPr>
            <a:spLocks noGrp="1" noChangeArrowheads="1"/>
          </p:cNvSpPr>
          <p:nvPr>
            <p:ph type="ftr" sz="quarter" idx="11"/>
          </p:nvPr>
        </p:nvSpPr>
        <p:spPr bwMode="auto">
          <a:xfrm>
            <a:off x="293541"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eaLnBrk="1" hangingPunct="1">
              <a:lnSpc>
                <a:spcPct val="100000"/>
              </a:lnSpc>
              <a:spcBef>
                <a:spcPct val="50000"/>
              </a:spcBef>
              <a:defRPr sz="720">
                <a:solidFill>
                  <a:schemeClr val="tx1"/>
                </a:solidFill>
                <a:latin typeface="+mj-lt"/>
              </a:defRPr>
            </a:lvl1pPr>
          </a:lstStyle>
          <a:p>
            <a:r>
              <a:rPr lang="en-US"/>
              <a:t>IBM Confidential 2016</a:t>
            </a:r>
          </a:p>
        </p:txBody>
      </p:sp>
      <p:pic>
        <p:nvPicPr>
          <p:cNvPr id="12" name="Picture 3" descr="C:\Users\IBM_ADMIN\Downloads\ibm-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7419" y="255854"/>
            <a:ext cx="909307" cy="359449"/>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p:nvPr>
        </p:nvSpPr>
        <p:spPr>
          <a:xfrm>
            <a:off x="463296" y="328159"/>
            <a:ext cx="13244122" cy="485658"/>
          </a:xfrm>
          <a:prstGeom prst="rect">
            <a:avLst/>
          </a:prstGeom>
        </p:spPr>
        <p:txBody>
          <a:bodyPr anchor="b"/>
          <a:lstStyle>
            <a:lvl1pPr>
              <a:defRPr sz="2400">
                <a:solidFill>
                  <a:schemeClr val="tx2">
                    <a:lumMod val="60000"/>
                    <a:lumOff val="4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70577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398579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51760" y="5356835"/>
            <a:ext cx="10972800" cy="1969789"/>
          </a:xfrm>
        </p:spPr>
        <p:txBody>
          <a:bodyPr wrap="none" anchor="t">
            <a:normAutofit/>
          </a:bodyPr>
          <a:lstStyle>
            <a:lvl1pPr algn="r">
              <a:defRPr sz="11520" b="0" spc="-36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651758" y="4433313"/>
            <a:ext cx="10972800" cy="904830"/>
          </a:xfrm>
        </p:spPr>
        <p:txBody>
          <a:bodyPr anchor="b">
            <a:normAutofit/>
          </a:bodyPr>
          <a:lstStyle>
            <a:lvl1pPr marL="0" indent="0" algn="r">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7102" indent="0" algn="ctr">
              <a:buNone/>
              <a:defRPr sz="2400"/>
            </a:lvl2pPr>
            <a:lvl3pPr marL="1094370" indent="0" algn="ctr">
              <a:buNone/>
              <a:defRPr sz="2240"/>
            </a:lvl3pPr>
            <a:lvl4pPr marL="1641555" indent="0" algn="ctr">
              <a:buNone/>
              <a:defRPr sz="1920"/>
            </a:lvl4pPr>
            <a:lvl5pPr marL="2188739" indent="0" algn="ctr">
              <a:buNone/>
              <a:defRPr sz="1920"/>
            </a:lvl5pPr>
            <a:lvl6pPr marL="2736008" indent="0" algn="ctr">
              <a:buNone/>
              <a:defRPr sz="1920"/>
            </a:lvl6pPr>
            <a:lvl7pPr marL="3283107" indent="0" algn="ctr">
              <a:buNone/>
              <a:defRPr sz="1920"/>
            </a:lvl7pPr>
            <a:lvl8pPr marL="3830208" indent="0" algn="ctr">
              <a:buNone/>
              <a:defRPr sz="1920"/>
            </a:lvl8pPr>
            <a:lvl9pPr marL="4377310" indent="0" algn="ctr">
              <a:buNone/>
              <a:defRPr sz="192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CD19FB2-3AAB-4D03-B13A-2960828C78E3}"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080550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29896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1025438" y="5356835"/>
            <a:ext cx="10972800" cy="1969789"/>
          </a:xfrm>
        </p:spPr>
        <p:txBody>
          <a:bodyPr wrap="none" anchor="t">
            <a:normAutofit/>
          </a:bodyPr>
          <a:lstStyle>
            <a:lvl1pPr algn="l">
              <a:defRPr sz="11520" b="0" spc="-36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1025438" y="4432415"/>
            <a:ext cx="10972800" cy="904830"/>
          </a:xfrm>
        </p:spPr>
        <p:txBody>
          <a:bodyPr anchor="b">
            <a:normAutofit/>
          </a:bodyPr>
          <a:lstStyle>
            <a:lvl1pPr marL="0" indent="0" algn="l">
              <a:buNone/>
              <a:defRPr sz="384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547102" indent="0" algn="ctr">
              <a:buNone/>
              <a:defRPr sz="2400"/>
            </a:lvl2pPr>
            <a:lvl3pPr marL="1094370" indent="0" algn="ctr">
              <a:buNone/>
              <a:defRPr sz="2240"/>
            </a:lvl3pPr>
            <a:lvl4pPr marL="1641555" indent="0" algn="ctr">
              <a:buNone/>
              <a:defRPr sz="1920"/>
            </a:lvl4pPr>
            <a:lvl5pPr marL="2188739" indent="0" algn="ctr">
              <a:buNone/>
              <a:defRPr sz="1920"/>
            </a:lvl5pPr>
            <a:lvl6pPr marL="2736008" indent="0" algn="ctr">
              <a:buNone/>
              <a:defRPr sz="1920"/>
            </a:lvl6pPr>
            <a:lvl7pPr marL="3283107" indent="0" algn="ctr">
              <a:buNone/>
              <a:defRPr sz="1920"/>
            </a:lvl7pPr>
            <a:lvl8pPr marL="3830208" indent="0" algn="ctr">
              <a:buNone/>
              <a:defRPr sz="1920"/>
            </a:lvl8pPr>
            <a:lvl9pPr marL="437731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39F4F5-F4D2-4D2A-AB60-88D37ADCB869}"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936245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44000" y="2190751"/>
            <a:ext cx="6030259"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83808" y="2190751"/>
            <a:ext cx="6040752"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1378908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1"/>
            <a:ext cx="12618720" cy="15906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44000" y="2017395"/>
            <a:ext cx="6030259" cy="988694"/>
          </a:xfrm>
        </p:spPr>
        <p:txBody>
          <a:bodyPr anchor="b"/>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4" name="Content Placeholder 3"/>
          <p:cNvSpPr>
            <a:spLocks noGrp="1"/>
          </p:cNvSpPr>
          <p:nvPr>
            <p:ph sz="half" idx="2"/>
          </p:nvPr>
        </p:nvSpPr>
        <p:spPr>
          <a:xfrm>
            <a:off x="1344000" y="3006090"/>
            <a:ext cx="6030259"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83812" y="2017395"/>
            <a:ext cx="6042658" cy="988694"/>
          </a:xfrm>
        </p:spPr>
        <p:txBody>
          <a:bodyPr vert="horz" lIns="68420" tIns="34289" rIns="68420" bIns="34289" rtlCol="0" anchor="b">
            <a:norm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7583812" y="3006090"/>
            <a:ext cx="6042658"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8" name="Footer Placeholder 7"/>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9" name="Slide Number Placeholder 8"/>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389126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042730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3" name="Footer Placeholder 2"/>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4" name="Slide Number Placeholder 3"/>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794061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5083"/>
            <a:ext cx="7406640" cy="5848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44172" y="2468884"/>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F7D1BD23-6E54-4D9D-AD88-A2813C73CC25}"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937919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5" name="Content Placeholder 4"/>
          <p:cNvSpPr>
            <a:spLocks noGrp="1"/>
          </p:cNvSpPr>
          <p:nvPr>
            <p:ph sz="quarter" idx="11"/>
          </p:nvPr>
        </p:nvSpPr>
        <p:spPr>
          <a:xfrm>
            <a:off x="468946" y="1443707"/>
            <a:ext cx="13064176" cy="6096082"/>
          </a:xfrm>
        </p:spPr>
        <p:txBody>
          <a:bodyPr/>
          <a:lstStyle>
            <a:lvl2pPr marL="635237" indent="-253078">
              <a:buClr>
                <a:schemeClr val="tx1"/>
              </a:buClr>
              <a:buSzPct val="90000"/>
              <a:buFont typeface=".AppleSystemUIFont" charset="-120"/>
              <a:buChar char="–"/>
              <a:defRPr/>
            </a:lvl2pPr>
            <a:lvl3pPr marL="946506" indent="-275939">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686008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5"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5083"/>
            <a:ext cx="7406640" cy="5848350"/>
          </a:xfrm>
        </p:spPr>
        <p:txBody>
          <a:bodyPr anchor="t"/>
          <a:lstStyle>
            <a:lvl1pPr marL="0" indent="0">
              <a:buNone/>
              <a:defRPr sz="3840"/>
            </a:lvl1pPr>
            <a:lvl2pPr marL="547102" indent="0">
              <a:buNone/>
              <a:defRPr sz="3360"/>
            </a:lvl2pPr>
            <a:lvl3pPr marL="1094370" indent="0">
              <a:buNone/>
              <a:defRPr sz="2880"/>
            </a:lvl3pPr>
            <a:lvl4pPr marL="1641555" indent="0">
              <a:buNone/>
              <a:defRPr sz="2400"/>
            </a:lvl4pPr>
            <a:lvl5pPr marL="2188739" indent="0">
              <a:buNone/>
              <a:defRPr sz="2400"/>
            </a:lvl5pPr>
            <a:lvl6pPr marL="2736008" indent="0">
              <a:buNone/>
              <a:defRPr sz="2400"/>
            </a:lvl6pPr>
            <a:lvl7pPr marL="3283107" indent="0">
              <a:buNone/>
              <a:defRPr sz="2400"/>
            </a:lvl7pPr>
            <a:lvl8pPr marL="3830208" indent="0">
              <a:buNone/>
              <a:defRPr sz="2400"/>
            </a:lvl8pPr>
            <a:lvl9pPr marL="437731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44172" y="2468884"/>
            <a:ext cx="4382430" cy="457390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1471A834-4F3C-4AF9-9C74-05EC35A0F2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344031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240592"/>
            <a:ext cx="12618720" cy="983226"/>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07746" y="1185082"/>
            <a:ext cx="12618720" cy="4055682"/>
          </a:xfrm>
        </p:spPr>
        <p:txBody>
          <a:bodyPr anchor="t"/>
          <a:lstStyle>
            <a:lvl1pPr marL="0" indent="0">
              <a:buNone/>
              <a:defRPr sz="3840"/>
            </a:lvl1pPr>
            <a:lvl2pPr marL="547102" indent="0">
              <a:buNone/>
              <a:defRPr sz="3360"/>
            </a:lvl2pPr>
            <a:lvl3pPr marL="1094370" indent="0">
              <a:buNone/>
              <a:defRPr sz="2880"/>
            </a:lvl3pPr>
            <a:lvl4pPr marL="1641555" indent="0">
              <a:buNone/>
              <a:defRPr sz="2400"/>
            </a:lvl4pPr>
            <a:lvl5pPr marL="2188739" indent="0">
              <a:buNone/>
              <a:defRPr sz="2400"/>
            </a:lvl5pPr>
            <a:lvl6pPr marL="2736008" indent="0">
              <a:buNone/>
              <a:defRPr sz="2400"/>
            </a:lvl6pPr>
            <a:lvl7pPr marL="3283107" indent="0">
              <a:buNone/>
              <a:defRPr sz="2400"/>
            </a:lvl7pPr>
            <a:lvl8pPr marL="3830208" indent="0">
              <a:buNone/>
              <a:defRPr sz="2400"/>
            </a:lvl8pPr>
            <a:lvl9pPr marL="437731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50" y="6223819"/>
            <a:ext cx="12616814" cy="818966"/>
          </a:xfrm>
        </p:spPr>
        <p:txBody>
          <a:bodyPr/>
          <a:lstStyle>
            <a:lvl1pPr marL="0" indent="0">
              <a:buNone/>
              <a:defRPr sz="192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1B80C674-7DFC-42FE-B9CD-82963CDB1557}"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416472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4241213"/>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07750" y="5387282"/>
            <a:ext cx="12616814" cy="1802192"/>
          </a:xfrm>
        </p:spPr>
        <p:txBody>
          <a:bodyPr anchor="ctr"/>
          <a:lstStyle>
            <a:lvl1pPr marL="0" indent="0">
              <a:buNone/>
              <a:defRPr sz="192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2076456F-F47D-4F25-8053-2A695DA0CA7D}"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6584155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438150"/>
            <a:ext cx="11163302" cy="3591485"/>
          </a:xfrm>
        </p:spPr>
        <p:txBody>
          <a:bodyPr anchor="ctr"/>
          <a:lstStyle>
            <a:lvl1pPr>
              <a:defRPr sz="5280"/>
            </a:lvl1pPr>
          </a:lstStyle>
          <a:p>
            <a:r>
              <a:rPr lang="en-US"/>
              <a:t>Click to edit Master title style</a:t>
            </a:r>
            <a:endParaRPr lang="en-US" dirty="0"/>
          </a:p>
        </p:txBody>
      </p:sp>
      <p:sp>
        <p:nvSpPr>
          <p:cNvPr id="12" name="Text Placeholder 3"/>
          <p:cNvSpPr>
            <a:spLocks noGrp="1"/>
          </p:cNvSpPr>
          <p:nvPr>
            <p:ph type="body" sz="half" idx="13"/>
          </p:nvPr>
        </p:nvSpPr>
        <p:spPr>
          <a:xfrm>
            <a:off x="2064775" y="4038669"/>
            <a:ext cx="10502758" cy="658762"/>
          </a:xfrm>
        </p:spPr>
        <p:txBody>
          <a:bodyPr anchor="t">
            <a:normAutofit/>
          </a:bodyPr>
          <a:lstStyle>
            <a:lvl1pPr marL="0" indent="0">
              <a:buNone/>
              <a:defRPr sz="176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4" name="Text Placeholder 3"/>
          <p:cNvSpPr>
            <a:spLocks noGrp="1"/>
          </p:cNvSpPr>
          <p:nvPr>
            <p:ph type="body" sz="half" idx="2"/>
          </p:nvPr>
        </p:nvSpPr>
        <p:spPr>
          <a:xfrm>
            <a:off x="1005840" y="5402075"/>
            <a:ext cx="12614909" cy="1787395"/>
          </a:xfrm>
        </p:spPr>
        <p:txBody>
          <a:bodyPr anchor="ctr">
            <a:normAutofit/>
          </a:bodyPr>
          <a:lstStyle>
            <a:lvl1pPr marL="0" indent="0">
              <a:buNone/>
              <a:defRPr sz="192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5D6C7379-69CC-4837-9905-BEBA22830C8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9" name="TextBox 8"/>
          <p:cNvSpPr txBox="1"/>
          <p:nvPr/>
        </p:nvSpPr>
        <p:spPr>
          <a:xfrm>
            <a:off x="1333253" y="944189"/>
            <a:ext cx="731520" cy="701731"/>
          </a:xfrm>
          <a:prstGeom prst="rect">
            <a:avLst/>
          </a:prstGeom>
        </p:spPr>
        <p:txBody>
          <a:bodyPr vert="horz" lIns="109472" tIns="54862" rIns="109472" bIns="5486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547102"/>
            <a:r>
              <a:rPr lang="en-US" sz="9600" dirty="0">
                <a:solidFill>
                  <a:prstClr val="white"/>
                </a:solidFill>
                <a:effectLst/>
                <a:latin typeface="Corbel"/>
              </a:rPr>
              <a:t>“</a:t>
            </a:r>
          </a:p>
        </p:txBody>
      </p:sp>
      <p:sp>
        <p:nvSpPr>
          <p:cNvPr id="10" name="TextBox 9"/>
          <p:cNvSpPr txBox="1"/>
          <p:nvPr/>
        </p:nvSpPr>
        <p:spPr>
          <a:xfrm>
            <a:off x="12525374" y="3291840"/>
            <a:ext cx="731520" cy="701731"/>
          </a:xfrm>
          <a:prstGeom prst="rect">
            <a:avLst/>
          </a:prstGeom>
        </p:spPr>
        <p:txBody>
          <a:bodyPr vert="horz" lIns="109472" tIns="54862" rIns="109472" bIns="54862"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547102"/>
            <a:r>
              <a:rPr lang="en-US" sz="9600" dirty="0">
                <a:solidFill>
                  <a:prstClr val="white"/>
                </a:solidFill>
                <a:effectLst/>
                <a:latin typeface="Corbel"/>
              </a:rPr>
              <a:t>”</a:t>
            </a:r>
          </a:p>
        </p:txBody>
      </p:sp>
    </p:spTree>
    <p:extLst>
      <p:ext uri="{BB962C8B-B14F-4D97-AF65-F5344CB8AC3E}">
        <p14:creationId xmlns:p14="http://schemas.microsoft.com/office/powerpoint/2010/main" val="1193221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07746" y="2792363"/>
            <a:ext cx="12618720" cy="3014202"/>
          </a:xfrm>
        </p:spPr>
        <p:txBody>
          <a:bodyPr anchor="b">
            <a:normAutofit/>
          </a:bodyPr>
          <a:lstStyle>
            <a:lvl1pPr>
              <a:defRPr sz="6560"/>
            </a:lvl1pPr>
          </a:lstStyle>
          <a:p>
            <a:r>
              <a:rPr lang="en-US"/>
              <a:t>Click to edit Master title style</a:t>
            </a:r>
            <a:endParaRPr lang="en-US" dirty="0"/>
          </a:p>
        </p:txBody>
      </p:sp>
      <p:sp>
        <p:nvSpPr>
          <p:cNvPr id="4" name="Text Placeholder 3"/>
          <p:cNvSpPr>
            <a:spLocks noGrp="1"/>
          </p:cNvSpPr>
          <p:nvPr>
            <p:ph type="body" sz="half" idx="2"/>
          </p:nvPr>
        </p:nvSpPr>
        <p:spPr>
          <a:xfrm>
            <a:off x="1007750" y="5820700"/>
            <a:ext cx="12616814" cy="1368773"/>
          </a:xfrm>
        </p:spPr>
        <p:txBody>
          <a:bodyPr anchor="t"/>
          <a:lstStyle>
            <a:lvl1pPr marL="0" indent="0">
              <a:buNone/>
              <a:defRPr sz="1920"/>
            </a:lvl1pPr>
            <a:lvl2pPr marL="547102" indent="0">
              <a:buNone/>
              <a:defRPr sz="1760"/>
            </a:lvl2pPr>
            <a:lvl3pPr marL="1094370" indent="0">
              <a:buNone/>
              <a:defRPr sz="1440"/>
            </a:lvl3pPr>
            <a:lvl4pPr marL="1641555" indent="0">
              <a:buNone/>
              <a:defRPr sz="1280"/>
            </a:lvl4pPr>
            <a:lvl5pPr marL="2188739" indent="0">
              <a:buNone/>
              <a:defRPr sz="1280"/>
            </a:lvl5pPr>
            <a:lvl6pPr marL="2736008" indent="0">
              <a:buNone/>
              <a:defRPr sz="1280"/>
            </a:lvl6pPr>
            <a:lvl7pPr marL="3283107" indent="0">
              <a:buNone/>
              <a:defRPr sz="1280"/>
            </a:lvl7pPr>
            <a:lvl8pPr marL="3830208" indent="0">
              <a:buNone/>
              <a:defRPr sz="1280"/>
            </a:lvl8pPr>
            <a:lvl9pPr marL="4377310" indent="0">
              <a:buNone/>
              <a:defRPr sz="1280"/>
            </a:lvl9pPr>
          </a:lstStyle>
          <a:p>
            <a:pPr lvl="0"/>
            <a:r>
              <a:rPr lang="en-US"/>
              <a:t>Click to edit Master text styles</a:t>
            </a:r>
          </a:p>
        </p:txBody>
      </p:sp>
      <p:sp>
        <p:nvSpPr>
          <p:cNvPr id="5" name="Date Placeholder 4"/>
          <p:cNvSpPr>
            <a:spLocks noGrp="1"/>
          </p:cNvSpPr>
          <p:nvPr>
            <p:ph type="dt" sz="half" idx="10"/>
          </p:nvPr>
        </p:nvSpPr>
        <p:spPr/>
        <p:txBody>
          <a:bodyPr/>
          <a:lstStyle/>
          <a:p>
            <a:fld id="{49EB8B7E-8AEE-4F10-BFEE-C999AD004D36}"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6" name="Footer Placeholder 5"/>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7" name="Slide Number Placeholder 6"/>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924774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05840" y="438151"/>
            <a:ext cx="12618720" cy="1590675"/>
          </a:xfrm>
        </p:spPr>
        <p:txBody>
          <a:bodyPr/>
          <a:lstStyle/>
          <a:p>
            <a:r>
              <a:rPr lang="en-US"/>
              <a:t>Click to edit Master title style</a:t>
            </a:r>
            <a:endParaRPr lang="en-US" dirty="0"/>
          </a:p>
        </p:txBody>
      </p:sp>
      <p:sp>
        <p:nvSpPr>
          <p:cNvPr id="7" name="Text Placeholder 2"/>
          <p:cNvSpPr>
            <a:spLocks noGrp="1"/>
          </p:cNvSpPr>
          <p:nvPr>
            <p:ph type="body" idx="1"/>
          </p:nvPr>
        </p:nvSpPr>
        <p:spPr>
          <a:xfrm>
            <a:off x="1604738" y="2263311"/>
            <a:ext cx="3536240" cy="691515"/>
          </a:xfrm>
        </p:spPr>
        <p:txBody>
          <a:bodyPr anchor="b">
            <a:noAutofit/>
          </a:bodyPr>
          <a:lstStyle>
            <a:lvl1pPr marL="0" indent="0">
              <a:buNone/>
              <a:defRPr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628329" y="3086099"/>
            <a:ext cx="3512821" cy="4307206"/>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9" name="Text Placeholder 4"/>
          <p:cNvSpPr>
            <a:spLocks noGrp="1"/>
          </p:cNvSpPr>
          <p:nvPr>
            <p:ph type="body" sz="quarter" idx="3"/>
          </p:nvPr>
        </p:nvSpPr>
        <p:spPr>
          <a:xfrm>
            <a:off x="5505765" y="2263311"/>
            <a:ext cx="3523490" cy="691515"/>
          </a:xfrm>
        </p:spPr>
        <p:txBody>
          <a:bodyPr vert="horz" lIns="68420" tIns="34289" rIns="68420" bIns="34289" rtlCol="0" anchor="b">
            <a:noAutofit/>
          </a:bodyPr>
          <a:lstStyle>
            <a:lvl1pPr>
              <a:buNone/>
              <a:defRPr lang="en-US" sz="288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5492929" y="3086099"/>
            <a:ext cx="3536154" cy="4307206"/>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11" name="Text Placeholder 4"/>
          <p:cNvSpPr>
            <a:spLocks noGrp="1"/>
          </p:cNvSpPr>
          <p:nvPr>
            <p:ph type="body" sz="quarter" idx="13"/>
          </p:nvPr>
        </p:nvSpPr>
        <p:spPr>
          <a:xfrm>
            <a:off x="9395015" y="2263311"/>
            <a:ext cx="3518536" cy="691515"/>
          </a:xfrm>
        </p:spPr>
        <p:txBody>
          <a:bodyPr vert="horz" lIns="68420" tIns="34289" rIns="68420" bIns="34289" rtlCol="0" anchor="b">
            <a:noAutofit/>
          </a:bodyPr>
          <a:lstStyle>
            <a:lvl1pPr>
              <a:buNone/>
              <a:defRPr lang="en-US" sz="288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9395015" y="3086099"/>
            <a:ext cx="3518536" cy="4307206"/>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3" name="Date Placeholder 2"/>
          <p:cNvSpPr>
            <a:spLocks noGrp="1"/>
          </p:cNvSpPr>
          <p:nvPr>
            <p:ph type="dt" sz="half" idx="10"/>
          </p:nvPr>
        </p:nvSpPr>
        <p:spPr/>
        <p:txBody>
          <a:bodyPr/>
          <a:lstStyle/>
          <a:p>
            <a:fld id="{8668F3F9-58BC-440B-B37B-805B9055EF92}"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3319345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05840" y="438151"/>
            <a:ext cx="12618720" cy="1590675"/>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598502" y="5157175"/>
            <a:ext cx="3528061" cy="691515"/>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598502" y="2707626"/>
            <a:ext cx="3528061"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7102" indent="0">
              <a:buNone/>
              <a:defRPr sz="1920"/>
            </a:lvl2pPr>
            <a:lvl3pPr marL="1094370" indent="0">
              <a:buNone/>
              <a:defRPr sz="1920"/>
            </a:lvl3pPr>
            <a:lvl4pPr marL="1641555" indent="0">
              <a:buNone/>
              <a:defRPr sz="1920"/>
            </a:lvl4pPr>
            <a:lvl5pPr marL="2188739" indent="0">
              <a:buNone/>
              <a:defRPr sz="1920"/>
            </a:lvl5pPr>
            <a:lvl6pPr marL="2736008" indent="0">
              <a:buNone/>
              <a:defRPr sz="1920"/>
            </a:lvl6pPr>
            <a:lvl7pPr marL="3283107" indent="0">
              <a:buNone/>
              <a:defRPr sz="1920"/>
            </a:lvl7pPr>
            <a:lvl8pPr marL="3830208" indent="0">
              <a:buNone/>
              <a:defRPr sz="1920"/>
            </a:lvl8pPr>
            <a:lvl9pPr marL="437731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598502" y="5848522"/>
            <a:ext cx="3528061" cy="791027"/>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22" name="Text Placeholder 4"/>
          <p:cNvSpPr>
            <a:spLocks noGrp="1"/>
          </p:cNvSpPr>
          <p:nvPr>
            <p:ph type="body" sz="quarter" idx="3"/>
          </p:nvPr>
        </p:nvSpPr>
        <p:spPr>
          <a:xfrm>
            <a:off x="5482800" y="5157175"/>
            <a:ext cx="3516630" cy="691515"/>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5" y="2707626"/>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7102" indent="0">
              <a:buNone/>
              <a:defRPr sz="1920"/>
            </a:lvl2pPr>
            <a:lvl3pPr marL="1094370" indent="0">
              <a:buNone/>
              <a:defRPr sz="1920"/>
            </a:lvl3pPr>
            <a:lvl4pPr marL="1641555" indent="0">
              <a:buNone/>
              <a:defRPr sz="1920"/>
            </a:lvl4pPr>
            <a:lvl5pPr marL="2188739" indent="0">
              <a:buNone/>
              <a:defRPr sz="1920"/>
            </a:lvl5pPr>
            <a:lvl6pPr marL="2736008" indent="0">
              <a:buNone/>
              <a:defRPr sz="1920"/>
            </a:lvl6pPr>
            <a:lvl7pPr marL="3283107" indent="0">
              <a:buNone/>
              <a:defRPr sz="1920"/>
            </a:lvl7pPr>
            <a:lvl8pPr marL="3830208" indent="0">
              <a:buNone/>
              <a:defRPr sz="1920"/>
            </a:lvl8pPr>
            <a:lvl9pPr marL="437731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481345" y="5848517"/>
            <a:ext cx="3521288" cy="791027"/>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25" name="Text Placeholder 4"/>
          <p:cNvSpPr>
            <a:spLocks noGrp="1"/>
          </p:cNvSpPr>
          <p:nvPr>
            <p:ph type="body" sz="quarter" idx="13"/>
          </p:nvPr>
        </p:nvSpPr>
        <p:spPr>
          <a:xfrm>
            <a:off x="9365359" y="5157175"/>
            <a:ext cx="3518536" cy="691515"/>
          </a:xfrm>
        </p:spPr>
        <p:txBody>
          <a:bodyPr anchor="b">
            <a:noAutofit/>
          </a:bodyPr>
          <a:lstStyle>
            <a:lvl1pPr marL="0" indent="0">
              <a:buNone/>
              <a:defRPr sz="288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547102" indent="0">
              <a:buNone/>
              <a:defRPr sz="2400" b="1"/>
            </a:lvl2pPr>
            <a:lvl3pPr marL="1094370" indent="0">
              <a:buNone/>
              <a:defRPr sz="2240" b="1"/>
            </a:lvl3pPr>
            <a:lvl4pPr marL="1641555" indent="0">
              <a:buNone/>
              <a:defRPr sz="1920" b="1"/>
            </a:lvl4pPr>
            <a:lvl5pPr marL="2188739" indent="0">
              <a:buNone/>
              <a:defRPr sz="1920" b="1"/>
            </a:lvl5pPr>
            <a:lvl6pPr marL="2736008" indent="0">
              <a:buNone/>
              <a:defRPr sz="1920" b="1"/>
            </a:lvl6pPr>
            <a:lvl7pPr marL="3283107" indent="0">
              <a:buNone/>
              <a:defRPr sz="1920" b="1"/>
            </a:lvl7pPr>
            <a:lvl8pPr marL="3830208" indent="0">
              <a:buNone/>
              <a:defRPr sz="1920" b="1"/>
            </a:lvl8pPr>
            <a:lvl9pPr marL="437731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365358" y="2707626"/>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7102" indent="0">
              <a:buNone/>
              <a:defRPr sz="1920"/>
            </a:lvl2pPr>
            <a:lvl3pPr marL="1094370" indent="0">
              <a:buNone/>
              <a:defRPr sz="1920"/>
            </a:lvl3pPr>
            <a:lvl4pPr marL="1641555" indent="0">
              <a:buNone/>
              <a:defRPr sz="1920"/>
            </a:lvl4pPr>
            <a:lvl5pPr marL="2188739" indent="0">
              <a:buNone/>
              <a:defRPr sz="1920"/>
            </a:lvl5pPr>
            <a:lvl6pPr marL="2736008" indent="0">
              <a:buNone/>
              <a:defRPr sz="1920"/>
            </a:lvl6pPr>
            <a:lvl7pPr marL="3283107" indent="0">
              <a:buNone/>
              <a:defRPr sz="1920"/>
            </a:lvl7pPr>
            <a:lvl8pPr marL="3830208" indent="0">
              <a:buNone/>
              <a:defRPr sz="1920"/>
            </a:lvl8pPr>
            <a:lvl9pPr marL="437731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365040" y="5848515"/>
            <a:ext cx="3523197" cy="791027"/>
          </a:xfrm>
        </p:spPr>
        <p:txBody>
          <a:bodyPr anchor="t">
            <a:normAutofit/>
          </a:bodyPr>
          <a:lstStyle>
            <a:lvl1pPr marL="0" indent="0">
              <a:buNone/>
              <a:defRPr sz="1760"/>
            </a:lvl1pPr>
            <a:lvl2pPr marL="547102" indent="0">
              <a:buNone/>
              <a:defRPr sz="1440"/>
            </a:lvl2pPr>
            <a:lvl3pPr marL="1094370" indent="0">
              <a:buNone/>
              <a:defRPr sz="1280"/>
            </a:lvl3pPr>
            <a:lvl4pPr marL="1641555" indent="0">
              <a:buNone/>
              <a:defRPr sz="1120"/>
            </a:lvl4pPr>
            <a:lvl5pPr marL="2188739" indent="0">
              <a:buNone/>
              <a:defRPr sz="1120"/>
            </a:lvl5pPr>
            <a:lvl6pPr marL="2736008" indent="0">
              <a:buNone/>
              <a:defRPr sz="1120"/>
            </a:lvl6pPr>
            <a:lvl7pPr marL="3283107" indent="0">
              <a:buNone/>
              <a:defRPr sz="1120"/>
            </a:lvl7pPr>
            <a:lvl8pPr marL="3830208" indent="0">
              <a:buNone/>
              <a:defRPr sz="1120"/>
            </a:lvl8pPr>
            <a:lvl9pPr marL="4377310" indent="0">
              <a:buNone/>
              <a:defRPr sz="1120"/>
            </a:lvl9pPr>
          </a:lstStyle>
          <a:p>
            <a:pPr lvl="0"/>
            <a:r>
              <a:rPr lang="en-US"/>
              <a:t>Click to edit Master text styles</a:t>
            </a:r>
          </a:p>
        </p:txBody>
      </p:sp>
      <p:sp>
        <p:nvSpPr>
          <p:cNvPr id="3" name="Date Placeholder 2"/>
          <p:cNvSpPr>
            <a:spLocks noGrp="1"/>
          </p:cNvSpPr>
          <p:nvPr>
            <p:ph type="dt" sz="half" idx="10"/>
          </p:nvPr>
        </p:nvSpPr>
        <p:spPr/>
        <p:txBody>
          <a:bodyPr/>
          <a:lstStyle/>
          <a:p>
            <a:fld id="{0D5A53AF-48EA-489D-8260-9DCAB666386A}"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4" name="Footer Placeholder 3"/>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5" name="Slide Number Placeholder 4"/>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529919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28464459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2" y="438323"/>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4" y="438323"/>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
        <p:nvSpPr>
          <p:cNvPr id="5" name="Footer Placeholder 4"/>
          <p:cNvSpPr>
            <a:spLocks noGrp="1"/>
          </p:cNvSpPr>
          <p:nvPr>
            <p:ph type="ftr" sz="quarter" idx="11"/>
          </p:nvPr>
        </p:nvSpPr>
        <p:spPr/>
        <p:txBody>
          <a:bodyPr/>
          <a:lstStyle/>
          <a:p>
            <a:r>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t>
              </a:t>
            </a:r>
          </a:p>
        </p:txBody>
      </p:sp>
      <p:sp>
        <p:nvSpPr>
          <p:cNvPr id="6" name="Slide Number Placeholder 5"/>
          <p:cNvSpPr>
            <a:spLocks noGrp="1"/>
          </p:cNvSpPr>
          <p:nvPr>
            <p:ph type="sldNum" sz="quarter" idx="12"/>
          </p:nvPr>
        </p:nvSpPr>
        <p:spPr/>
        <p:txBody>
          <a:bodyPr/>
          <a:lstStyle/>
          <a:p>
            <a:fld id="{6D22F896-40B5-4ADD-8801-0D06FADFA095}" type="slidenum">
              <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rPr>
              <a:pPr/>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latin typeface="Corbel"/>
            </a:endParaRPr>
          </a:p>
        </p:txBody>
      </p:sp>
    </p:spTree>
    <p:extLst>
      <p:ext uri="{BB962C8B-B14F-4D97-AF65-F5344CB8AC3E}">
        <p14:creationId xmlns:p14="http://schemas.microsoft.com/office/powerpoint/2010/main" val="36079877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1" name="Title 10"/>
          <p:cNvSpPr>
            <a:spLocks noGrp="1"/>
          </p:cNvSpPr>
          <p:nvPr>
            <p:ph type="title"/>
          </p:nvPr>
        </p:nvSpPr>
        <p:spPr>
          <a:xfrm>
            <a:off x="548156" y="361030"/>
            <a:ext cx="13498216" cy="1097280"/>
          </a:xfrm>
          <a:prstGeom prst="rect">
            <a:avLst/>
          </a:prstGeom>
        </p:spPr>
        <p:txBody>
          <a:bodyPr lIns="0" tIns="0" rIns="0" bIns="0"/>
          <a:lstStyle>
            <a:lvl1pPr>
              <a:defRPr sz="2720"/>
            </a:lvl1pPr>
          </a:lstStyle>
          <a:p>
            <a:r>
              <a:rPr lang="en-US" dirty="0"/>
              <a:t>Click to edit Master title style</a:t>
            </a:r>
          </a:p>
        </p:txBody>
      </p:sp>
    </p:spTree>
    <p:extLst>
      <p:ext uri="{BB962C8B-B14F-4D97-AF65-F5344CB8AC3E}">
        <p14:creationId xmlns:p14="http://schemas.microsoft.com/office/powerpoint/2010/main" val="1636105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otic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10" name="Text Placeholder 9"/>
          <p:cNvSpPr>
            <a:spLocks noGrp="1"/>
          </p:cNvSpPr>
          <p:nvPr>
            <p:ph type="body" sz="quarter" idx="12" hasCustomPrompt="1"/>
          </p:nvPr>
        </p:nvSpPr>
        <p:spPr>
          <a:xfrm>
            <a:off x="465138" y="1427163"/>
            <a:ext cx="13074650" cy="6129337"/>
          </a:xfrm>
        </p:spPr>
        <p:txBody>
          <a:bodyPr anchor="ctr" anchorCtr="0"/>
          <a:lstStyle>
            <a:lvl1pPr algn="ctr">
              <a:defRPr baseline="0"/>
            </a:lvl1pPr>
          </a:lstStyle>
          <a:p>
            <a:pPr lvl="0"/>
            <a:r>
              <a:rPr lang="en-US" dirty="0"/>
              <a:t>This presentation is intended for an IBM internal audience only. </a:t>
            </a:r>
          </a:p>
        </p:txBody>
      </p:sp>
    </p:spTree>
    <p:extLst>
      <p:ext uri="{BB962C8B-B14F-4D97-AF65-F5344CB8AC3E}">
        <p14:creationId xmlns:p14="http://schemas.microsoft.com/office/powerpoint/2010/main" val="767233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olid Blue w/Photo">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089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Chapter_2">
    <p:bg>
      <p:bgPr>
        <a:solidFill>
          <a:schemeClr val="bg1"/>
        </a:solidFill>
        <a:effectLst/>
      </p:bgPr>
    </p:bg>
    <p:spTree>
      <p:nvGrpSpPr>
        <p:cNvPr id="1" name=""/>
        <p:cNvGrpSpPr/>
        <p:nvPr/>
      </p:nvGrpSpPr>
      <p:grpSpPr>
        <a:xfrm>
          <a:off x="0" y="0"/>
          <a:ext cx="0" cy="0"/>
          <a:chOff x="0" y="0"/>
          <a:chExt cx="0" cy="0"/>
        </a:xfrm>
      </p:grpSpPr>
      <p:sp>
        <p:nvSpPr>
          <p:cNvPr id="2" name="Rectangle 17"/>
          <p:cNvSpPr/>
          <p:nvPr userDrawn="1"/>
        </p:nvSpPr>
        <p:spPr>
          <a:xfrm>
            <a:off x="0" y="0"/>
            <a:ext cx="14630400" cy="82296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145952" tIns="72976" rIns="145952" bIns="72976" anchor="ctr"/>
          <a:lstStyle/>
          <a:p>
            <a:pPr algn="ctr" defTabSz="729397">
              <a:defRPr/>
            </a:pPr>
            <a:endParaRPr lang="en-US" sz="4640" dirty="0">
              <a:solidFill>
                <a:prstClr val="white"/>
              </a:solidFill>
              <a:latin typeface="Corbel"/>
            </a:endParaRPr>
          </a:p>
        </p:txBody>
      </p:sp>
      <p:sp>
        <p:nvSpPr>
          <p:cNvPr id="5" name="TextBox 27"/>
          <p:cNvSpPr txBox="1"/>
          <p:nvPr userDrawn="1"/>
        </p:nvSpPr>
        <p:spPr>
          <a:xfrm>
            <a:off x="14013354" y="116984"/>
            <a:ext cx="492760" cy="541331"/>
          </a:xfrm>
          <a:prstGeom prst="rect">
            <a:avLst/>
          </a:prstGeom>
          <a:noFill/>
        </p:spPr>
        <p:txBody>
          <a:bodyPr lIns="145952" tIns="72976" rIns="145952" bIns="72976">
            <a:spAutoFit/>
          </a:bodyPr>
          <a:lstStyle/>
          <a:p>
            <a:pPr defTabSz="729397">
              <a:defRPr/>
            </a:pPr>
            <a:fld id="{ACA77C40-BA5A-4651-922D-CE79E348DEB4}" type="slidenum">
              <a:rPr lang="en-US" sz="1280">
                <a:solidFill>
                  <a:srgbClr val="FFFFFF"/>
                </a:solidFill>
                <a:latin typeface="Corbel"/>
              </a:rPr>
              <a:pPr defTabSz="729397">
                <a:defRPr/>
              </a:pPr>
              <a:t>‹#›</a:t>
            </a:fld>
            <a:endParaRPr lang="en-US" sz="1280" dirty="0">
              <a:solidFill>
                <a:srgbClr val="FFFFFF"/>
              </a:solidFill>
              <a:latin typeface="Corbel"/>
            </a:endParaRPr>
          </a:p>
        </p:txBody>
      </p:sp>
      <p:sp>
        <p:nvSpPr>
          <p:cNvPr id="6" name="TextBox 28"/>
          <p:cNvSpPr txBox="1"/>
          <p:nvPr userDrawn="1"/>
        </p:nvSpPr>
        <p:spPr>
          <a:xfrm>
            <a:off x="243908" y="116842"/>
            <a:ext cx="635000" cy="344354"/>
          </a:xfrm>
          <a:prstGeom prst="rect">
            <a:avLst/>
          </a:prstGeom>
          <a:noFill/>
        </p:spPr>
        <p:txBody>
          <a:bodyPr lIns="145952" tIns="72976" rIns="145952" bIns="72976">
            <a:spAutoFit/>
          </a:bodyPr>
          <a:lstStyle/>
          <a:p>
            <a:pPr defTabSz="729397">
              <a:defRPr/>
            </a:pPr>
            <a:r>
              <a:rPr lang="en-US" sz="1280" dirty="0">
                <a:solidFill>
                  <a:srgbClr val="FFFFFF"/>
                </a:solidFill>
                <a:latin typeface="Arial"/>
                <a:cs typeface="Arial"/>
              </a:rPr>
              <a:t>IBM</a:t>
            </a:r>
          </a:p>
        </p:txBody>
      </p:sp>
      <p:pic>
        <p:nvPicPr>
          <p:cNvPr id="7" name="Picture 53"/>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rot="10800000" flipH="1" flipV="1">
            <a:off x="13815062" y="7767494"/>
            <a:ext cx="624840" cy="251461"/>
          </a:xfrm>
          <a:prstGeom prst="rect">
            <a:avLst/>
          </a:prstGeom>
          <a:noFill/>
          <a:ln w="9525">
            <a:noFill/>
            <a:miter lim="800000"/>
            <a:headEnd/>
            <a:tailEnd/>
          </a:ln>
        </p:spPr>
      </p:pic>
    </p:spTree>
    <p:extLst>
      <p:ext uri="{BB962C8B-B14F-4D97-AF65-F5344CB8AC3E}">
        <p14:creationId xmlns:p14="http://schemas.microsoft.com/office/powerpoint/2010/main" val="88818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3" name="TextBox 13"/>
          <p:cNvSpPr txBox="1"/>
          <p:nvPr userDrawn="1"/>
        </p:nvSpPr>
        <p:spPr>
          <a:xfrm>
            <a:off x="14013358" y="116845"/>
            <a:ext cx="492760" cy="344348"/>
          </a:xfrm>
          <a:prstGeom prst="rect">
            <a:avLst/>
          </a:prstGeom>
          <a:noFill/>
        </p:spPr>
        <p:txBody>
          <a:bodyPr lIns="145946" tIns="72973" rIns="145946" bIns="72973">
            <a:spAutoFit/>
          </a:bodyPr>
          <a:lstStyle/>
          <a:p>
            <a:pPr defTabSz="729349">
              <a:defRPr/>
            </a:pPr>
            <a:fld id="{56A6B436-326E-49BA-8D5E-C57C06137468}" type="slidenum">
              <a:rPr lang="en-US" sz="1280">
                <a:solidFill>
                  <a:srgbClr val="2D2D2D"/>
                </a:solidFill>
                <a:latin typeface="Calibri"/>
              </a:rPr>
              <a:pPr defTabSz="729349">
                <a:defRPr/>
              </a:pPr>
              <a:t>‹#›</a:t>
            </a:fld>
            <a:endParaRPr lang="en-US" sz="1280" dirty="0">
              <a:solidFill>
                <a:srgbClr val="2D2D2D"/>
              </a:solidFill>
              <a:latin typeface="Calibri"/>
            </a:endParaRPr>
          </a:p>
        </p:txBody>
      </p:sp>
      <p:pic>
        <p:nvPicPr>
          <p:cNvPr id="5" name="Picture 53"/>
          <p:cNvPicPr>
            <a:picLocks noChangeAspect="1" noChangeArrowheads="1"/>
          </p:cNvPicPr>
          <p:nvPr userDrawn="1"/>
        </p:nvPicPr>
        <p:blipFill>
          <a:blip r:embed="rId2"/>
          <a:srcRect/>
          <a:stretch>
            <a:fillRect/>
          </a:stretch>
        </p:blipFill>
        <p:spPr bwMode="auto">
          <a:xfrm rot="10800000" flipH="1" flipV="1">
            <a:off x="13815062" y="7767497"/>
            <a:ext cx="624840" cy="251461"/>
          </a:xfrm>
          <a:prstGeom prst="rect">
            <a:avLst/>
          </a:prstGeom>
          <a:noFill/>
          <a:ln w="9525">
            <a:noFill/>
            <a:miter lim="800000"/>
            <a:headEnd/>
            <a:tailEnd/>
          </a:ln>
        </p:spPr>
      </p:pic>
    </p:spTree>
    <p:extLst>
      <p:ext uri="{BB962C8B-B14F-4D97-AF65-F5344CB8AC3E}">
        <p14:creationId xmlns:p14="http://schemas.microsoft.com/office/powerpoint/2010/main" val="1735517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3929520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6971571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33367871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py Light - Bulle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32983" y="1013421"/>
            <a:ext cx="6493286" cy="1169907"/>
          </a:xfrm>
          <a:prstGeom prst="rect">
            <a:avLst/>
          </a:prstGeom>
          <a:noFill/>
          <a:ln>
            <a:noFill/>
          </a:ln>
        </p:spPr>
        <p:txBody>
          <a:bodyPr anchor="t"/>
          <a:lstStyle>
            <a:lvl1pPr algn="l">
              <a:defRPr sz="3360" b="1">
                <a:solidFill>
                  <a:schemeClr val="tx1"/>
                </a:solidFill>
                <a:latin typeface="Helvetica"/>
                <a:cs typeface="Helvetica"/>
              </a:defRPr>
            </a:lvl1pPr>
          </a:lstStyle>
          <a:p>
            <a:r>
              <a:rPr lang="en-US" dirty="0"/>
              <a:t>COPY LIGHT PAGE</a:t>
            </a:r>
            <a:br>
              <a:rPr lang="en-US" dirty="0"/>
            </a:br>
            <a:r>
              <a:rPr lang="en-US" dirty="0"/>
              <a:t>BULLET POINTS</a:t>
            </a:r>
          </a:p>
        </p:txBody>
      </p:sp>
      <p:sp>
        <p:nvSpPr>
          <p:cNvPr id="32" name="Text Placeholder 31"/>
          <p:cNvSpPr>
            <a:spLocks noGrp="1"/>
          </p:cNvSpPr>
          <p:nvPr>
            <p:ph type="body" sz="quarter" idx="10"/>
          </p:nvPr>
        </p:nvSpPr>
        <p:spPr>
          <a:xfrm>
            <a:off x="546101"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
        <p:nvSpPr>
          <p:cNvPr id="33" name="Text Placeholder 31"/>
          <p:cNvSpPr>
            <a:spLocks noGrp="1"/>
          </p:cNvSpPr>
          <p:nvPr>
            <p:ph type="body" sz="quarter" idx="11"/>
          </p:nvPr>
        </p:nvSpPr>
        <p:spPr>
          <a:xfrm>
            <a:off x="4023632"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
        <p:nvSpPr>
          <p:cNvPr id="34" name="Text Placeholder 31"/>
          <p:cNvSpPr>
            <a:spLocks noGrp="1"/>
          </p:cNvSpPr>
          <p:nvPr>
            <p:ph type="body" sz="quarter" idx="12"/>
          </p:nvPr>
        </p:nvSpPr>
        <p:spPr>
          <a:xfrm>
            <a:off x="7481880"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
        <p:nvSpPr>
          <p:cNvPr id="35" name="Text Placeholder 31"/>
          <p:cNvSpPr>
            <a:spLocks noGrp="1"/>
          </p:cNvSpPr>
          <p:nvPr>
            <p:ph type="body" sz="quarter" idx="13"/>
          </p:nvPr>
        </p:nvSpPr>
        <p:spPr>
          <a:xfrm>
            <a:off x="10928808" y="2945466"/>
            <a:ext cx="3078480" cy="369570"/>
          </a:xfrm>
          <a:prstGeom prst="rect">
            <a:avLst/>
          </a:prstGeom>
        </p:spPr>
        <p:txBody>
          <a:bodyPr vert="horz"/>
          <a:lstStyle>
            <a:lvl1pPr marL="0" indent="0">
              <a:buNone/>
              <a:defRPr sz="1760" baseline="0">
                <a:latin typeface="Helvetica"/>
                <a:cs typeface="Helvetica"/>
              </a:defRPr>
            </a:lvl1pPr>
            <a:lvl2pPr>
              <a:defRPr sz="1760">
                <a:latin typeface="Helvetica"/>
                <a:cs typeface="Helvetica"/>
              </a:defRPr>
            </a:lvl2pPr>
            <a:lvl3pPr>
              <a:defRPr sz="1760">
                <a:latin typeface="Helvetica"/>
                <a:cs typeface="Helvetica"/>
              </a:defRPr>
            </a:lvl3pPr>
            <a:lvl4pPr>
              <a:defRPr sz="1760">
                <a:latin typeface="Helvetica"/>
                <a:cs typeface="Helvetica"/>
              </a:defRPr>
            </a:lvl4pPr>
            <a:lvl5pPr>
              <a:defRPr sz="1760">
                <a:latin typeface="Helvetica"/>
                <a:cs typeface="Helvetica"/>
              </a:defRPr>
            </a:lvl5pPr>
          </a:lstStyle>
          <a:p>
            <a:pPr lvl="0"/>
            <a:endParaRPr lang="en-US" dirty="0"/>
          </a:p>
        </p:txBody>
      </p:sp>
    </p:spTree>
    <p:extLst>
      <p:ext uri="{BB962C8B-B14F-4D97-AF65-F5344CB8AC3E}">
        <p14:creationId xmlns:p14="http://schemas.microsoft.com/office/powerpoint/2010/main" val="41580569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Chart">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731522" y="2590804"/>
            <a:ext cx="13238480" cy="4831080"/>
          </a:xfrm>
          <a:prstGeom prst="rect">
            <a:avLst/>
          </a:prstGeom>
        </p:spPr>
        <p:txBody>
          <a:bodyPr vert="horz"/>
          <a:lstStyle/>
          <a:p>
            <a:endParaRPr lang="en-US" dirty="0"/>
          </a:p>
        </p:txBody>
      </p:sp>
      <p:sp>
        <p:nvSpPr>
          <p:cNvPr id="13" name="Title 1"/>
          <p:cNvSpPr>
            <a:spLocks noGrp="1"/>
          </p:cNvSpPr>
          <p:nvPr>
            <p:ph type="ctrTitle" hasCustomPrompt="1"/>
          </p:nvPr>
        </p:nvSpPr>
        <p:spPr>
          <a:xfrm>
            <a:off x="432984" y="1013421"/>
            <a:ext cx="9442538" cy="1169907"/>
          </a:xfrm>
          <a:prstGeom prst="rect">
            <a:avLst/>
          </a:prstGeom>
          <a:noFill/>
          <a:ln>
            <a:noFill/>
          </a:ln>
          <a:effectLst/>
        </p:spPr>
        <p:txBody>
          <a:bodyPr anchor="t"/>
          <a:lstStyle>
            <a:lvl1pPr algn="l">
              <a:defRPr sz="3360" b="1" baseline="0">
                <a:solidFill>
                  <a:schemeClr val="tx1"/>
                </a:solidFill>
                <a:latin typeface="Helvetica"/>
                <a:cs typeface="Helvetica"/>
              </a:defRPr>
            </a:lvl1pPr>
          </a:lstStyle>
          <a:p>
            <a:r>
              <a:rPr lang="en-US" dirty="0"/>
              <a:t>CHARTS AND GRAPH TITLE</a:t>
            </a:r>
          </a:p>
        </p:txBody>
      </p:sp>
    </p:spTree>
    <p:extLst>
      <p:ext uri="{BB962C8B-B14F-4D97-AF65-F5344CB8AC3E}">
        <p14:creationId xmlns:p14="http://schemas.microsoft.com/office/powerpoint/2010/main" val="32851765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Only_and_CloudEyebr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396461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65470" y="966181"/>
            <a:ext cx="6385379" cy="206825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31520" y="7627621"/>
            <a:ext cx="3413760" cy="438150"/>
          </a:xfrm>
          <a:prstGeom prst="rect">
            <a:avLst/>
          </a:prstGeom>
        </p:spPr>
        <p:txBody>
          <a:bodyPr/>
          <a:lstStyle/>
          <a:p>
            <a:fld id="{291C0EA3-DC22-204D-96F9-FD71307C5508}" type="datetimeFigureOut">
              <a:rPr lang="en-US" smtClean="0"/>
              <a:t>2/13/2018</a:t>
            </a:fld>
            <a:endParaRPr lang="en-US" dirty="0"/>
          </a:p>
        </p:txBody>
      </p:sp>
      <p:sp>
        <p:nvSpPr>
          <p:cNvPr id="4" name="Footer Placeholder 3"/>
          <p:cNvSpPr>
            <a:spLocks noGrp="1"/>
          </p:cNvSpPr>
          <p:nvPr>
            <p:ph type="ftr" sz="quarter" idx="11"/>
          </p:nvPr>
        </p:nvSpPr>
        <p:spPr>
          <a:xfrm>
            <a:off x="4998720" y="7627621"/>
            <a:ext cx="4632960" cy="438150"/>
          </a:xfrm>
          <a:prstGeom prst="rect">
            <a:avLst/>
          </a:prstGeom>
        </p:spPr>
        <p:txBody>
          <a:bodyPr/>
          <a:lstStyle/>
          <a:p>
            <a:endParaRPr lang="en-US" dirty="0"/>
          </a:p>
        </p:txBody>
      </p:sp>
      <p:sp>
        <p:nvSpPr>
          <p:cNvPr id="5" name="Slide Number Placeholder 4"/>
          <p:cNvSpPr>
            <a:spLocks noGrp="1"/>
          </p:cNvSpPr>
          <p:nvPr>
            <p:ph type="sldNum" sz="quarter" idx="12"/>
          </p:nvPr>
        </p:nvSpPr>
        <p:spPr>
          <a:xfrm>
            <a:off x="10485120" y="7627621"/>
            <a:ext cx="3413760" cy="438150"/>
          </a:xfrm>
          <a:prstGeom prst="rect">
            <a:avLst/>
          </a:prstGeom>
        </p:spPr>
        <p:txBody>
          <a:bodyPr/>
          <a:lstStyle/>
          <a:p>
            <a:fld id="{0EEE86FC-2FB5-5046-AEAE-43435FBBD983}" type="slidenum">
              <a:rPr lang="en-US" smtClean="0"/>
              <a:t>‹#›</a:t>
            </a:fld>
            <a:endParaRPr lang="en-US" dirty="0"/>
          </a:p>
        </p:txBody>
      </p:sp>
    </p:spTree>
    <p:extLst>
      <p:ext uri="{BB962C8B-B14F-4D97-AF65-F5344CB8AC3E}">
        <p14:creationId xmlns:p14="http://schemas.microsoft.com/office/powerpoint/2010/main" val="374956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65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946" y="72145"/>
            <a:ext cx="13064176" cy="1055048"/>
          </a:xfrm>
          <a:prstGeom prst="rect">
            <a:avLst/>
          </a:prstGeom>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a:xfrm>
            <a:off x="469175" y="1442803"/>
            <a:ext cx="13429938" cy="6170426"/>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3659855" y="7729863"/>
            <a:ext cx="640614" cy="438150"/>
          </a:xfrm>
          <a:prstGeom prst="rect">
            <a:avLst/>
          </a:prstGeom>
        </p:spPr>
        <p:txBody>
          <a:bodyPr/>
          <a:lstStyle/>
          <a:p>
            <a:fld id="{E9549862-13E2-C34D-815E-8545BD36FC59}" type="slidenum">
              <a:rPr lang="en-US" smtClean="0">
                <a:solidFill>
                  <a:srgbClr val="6D7777"/>
                </a:solidFill>
              </a:rPr>
              <a:pPr/>
              <a:t>‹#›</a:t>
            </a:fld>
            <a:endParaRPr lang="en-US" dirty="0">
              <a:solidFill>
                <a:srgbClr val="6D7777"/>
              </a:solidFill>
            </a:endParaRPr>
          </a:p>
        </p:txBody>
      </p:sp>
    </p:spTree>
    <p:extLst>
      <p:ext uri="{BB962C8B-B14F-4D97-AF65-F5344CB8AC3E}">
        <p14:creationId xmlns:p14="http://schemas.microsoft.com/office/powerpoint/2010/main" val="2943086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Slide 1">
    <p:spTree>
      <p:nvGrpSpPr>
        <p:cNvPr id="1" name=""/>
        <p:cNvGrpSpPr/>
        <p:nvPr/>
      </p:nvGrpSpPr>
      <p:grpSpPr>
        <a:xfrm>
          <a:off x="0" y="0"/>
          <a:ext cx="0" cy="0"/>
          <a:chOff x="0" y="0"/>
          <a:chExt cx="0" cy="0"/>
        </a:xfrm>
      </p:grpSpPr>
      <p:pic>
        <p:nvPicPr>
          <p:cNvPr id="5"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4630400" cy="58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6" descr="blue-tri-color-logo"/>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167360" y="7625716"/>
            <a:ext cx="1008381" cy="30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sz="quarter" idx="10"/>
          </p:nvPr>
        </p:nvSpPr>
        <p:spPr>
          <a:xfrm>
            <a:off x="541325" y="4443984"/>
            <a:ext cx="13606272" cy="405994"/>
          </a:xfrm>
          <a:prstGeom prst="rect">
            <a:avLst/>
          </a:prstGeom>
          <a:solidFill>
            <a:srgbClr val="00B0F0">
              <a:alpha val="30196"/>
            </a:srgbClr>
          </a:solidFill>
        </p:spPr>
        <p:txBody>
          <a:bodyPr anchor="b"/>
          <a:lstStyle>
            <a:lvl1pPr marL="0" indent="0">
              <a:spcBef>
                <a:spcPts val="1584"/>
              </a:spcBef>
              <a:buNone/>
              <a:defRPr sz="2640">
                <a:solidFill>
                  <a:schemeClr val="bg1"/>
                </a:solidFill>
              </a:defRPr>
            </a:lvl1pPr>
            <a:lvl5pPr>
              <a:buNone/>
              <a:defRPr/>
            </a:lvl5pPr>
          </a:lstStyle>
          <a:p>
            <a:pPr lvl="0"/>
            <a:r>
              <a:rPr lang="en-US" dirty="0"/>
              <a:t>Click to edit Master text styles</a:t>
            </a:r>
          </a:p>
        </p:txBody>
      </p:sp>
      <p:sp>
        <p:nvSpPr>
          <p:cNvPr id="8" name="Text Placeholder 7"/>
          <p:cNvSpPr>
            <a:spLocks noGrp="1"/>
          </p:cNvSpPr>
          <p:nvPr>
            <p:ph type="body" sz="quarter" idx="11"/>
          </p:nvPr>
        </p:nvSpPr>
        <p:spPr>
          <a:xfrm>
            <a:off x="541325" y="6563560"/>
            <a:ext cx="13606272" cy="438912"/>
          </a:xfrm>
          <a:prstGeom prst="rect">
            <a:avLst/>
          </a:prstGeom>
        </p:spPr>
        <p:txBody>
          <a:bodyPr/>
          <a:lstStyle>
            <a:lvl1pPr marL="0" indent="0">
              <a:spcBef>
                <a:spcPts val="0"/>
              </a:spcBef>
              <a:buNone/>
              <a:defRPr sz="1440"/>
            </a:lvl1pPr>
          </a:lstStyle>
          <a:p>
            <a:pPr lvl="0"/>
            <a:r>
              <a:rPr lang="en-US"/>
              <a:t>Click to edit Master text styles</a:t>
            </a:r>
          </a:p>
        </p:txBody>
      </p:sp>
      <p:sp>
        <p:nvSpPr>
          <p:cNvPr id="9" name="Title 8"/>
          <p:cNvSpPr>
            <a:spLocks noGrp="1"/>
          </p:cNvSpPr>
          <p:nvPr>
            <p:ph type="title"/>
          </p:nvPr>
        </p:nvSpPr>
        <p:spPr>
          <a:xfrm>
            <a:off x="541325" y="3624284"/>
            <a:ext cx="13606272" cy="797756"/>
          </a:xfrm>
          <a:prstGeom prst="rect">
            <a:avLst/>
          </a:prstGeom>
          <a:solidFill>
            <a:srgbClr val="00B0F0">
              <a:alpha val="30196"/>
            </a:srgbClr>
          </a:solidFill>
        </p:spPr>
        <p:txBody>
          <a:bodyPr anchor="b"/>
          <a:lstStyle>
            <a:lvl1pPr>
              <a:defRPr sz="576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73278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No Gradient Custom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3296" y="328159"/>
            <a:ext cx="13244122" cy="485658"/>
          </a:xfrm>
          <a:prstGeom prst="rect">
            <a:avLst/>
          </a:prstGeom>
        </p:spPr>
        <p:txBody>
          <a:bodyPr anchor="b"/>
          <a:lstStyle>
            <a:lvl1pPr>
              <a:defRPr sz="2400">
                <a:solidFill>
                  <a:schemeClr val="tx2">
                    <a:lumMod val="60000"/>
                    <a:lumOff val="40000"/>
                  </a:schemeClr>
                </a:solidFill>
              </a:defRPr>
            </a:lvl1pPr>
          </a:lstStyle>
          <a:p>
            <a:r>
              <a:rPr lang="en-US"/>
              <a:t>Click to edit Master title style</a:t>
            </a:r>
            <a:endParaRPr lang="en-US" dirty="0"/>
          </a:p>
        </p:txBody>
      </p:sp>
      <p:cxnSp>
        <p:nvCxnSpPr>
          <p:cNvPr id="9" name="Straight Connector 8"/>
          <p:cNvCxnSpPr/>
          <p:nvPr/>
        </p:nvCxnSpPr>
        <p:spPr bwMode="auto">
          <a:xfrm>
            <a:off x="377952" y="813816"/>
            <a:ext cx="13898880" cy="0"/>
          </a:xfrm>
          <a:prstGeom prst="line">
            <a:avLst/>
          </a:prstGeom>
          <a:ln w="9525">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Footer Placeholder 7"/>
          <p:cNvSpPr>
            <a:spLocks noGrp="1" noChangeArrowheads="1"/>
          </p:cNvSpPr>
          <p:nvPr>
            <p:ph type="ftr" sz="quarter" idx="11"/>
          </p:nvPr>
        </p:nvSpPr>
        <p:spPr bwMode="auto">
          <a:xfrm>
            <a:off x="293541"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eaLnBrk="1" hangingPunct="1">
              <a:lnSpc>
                <a:spcPct val="100000"/>
              </a:lnSpc>
              <a:spcBef>
                <a:spcPct val="50000"/>
              </a:spcBef>
              <a:defRPr sz="720">
                <a:solidFill>
                  <a:schemeClr val="tx1"/>
                </a:solidFill>
                <a:latin typeface="+mj-lt"/>
              </a:defRPr>
            </a:lvl1pPr>
          </a:lstStyle>
          <a:p>
            <a:pPr>
              <a:defRPr/>
            </a:pPr>
            <a:r>
              <a:rPr lang="en-US"/>
              <a:t>IBM Confidential 2016</a:t>
            </a:r>
          </a:p>
        </p:txBody>
      </p:sp>
      <p:pic>
        <p:nvPicPr>
          <p:cNvPr id="12" name="Picture 3" descr="C:\Users\IBM_ADMIN\Downloads\ibm-p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7419" y="255854"/>
            <a:ext cx="909307" cy="359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11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cxnSp>
        <p:nvCxnSpPr>
          <p:cNvPr id="10" name="Straight Connector 8"/>
          <p:cNvCxnSpPr>
            <a:cxnSpLocks noChangeShapeType="1"/>
          </p:cNvCxnSpPr>
          <p:nvPr userDrawn="1"/>
        </p:nvCxnSpPr>
        <p:spPr bwMode="auto">
          <a:xfrm>
            <a:off x="558801" y="1236346"/>
            <a:ext cx="13713461" cy="1904"/>
          </a:xfrm>
          <a:prstGeom prst="line">
            <a:avLst/>
          </a:prstGeom>
          <a:noFill/>
          <a:ln w="3175" algn="ctr">
            <a:solidFill>
              <a:schemeClr val="accent1"/>
            </a:solidFill>
            <a:round/>
            <a:headEnd/>
            <a:tailEnd/>
          </a:ln>
          <a:extLst>
            <a:ext uri="{909E8E84-426E-40DD-AFC4-6F175D3DCCD1}">
              <a14:hiddenFill xmlns:a14="http://schemas.microsoft.com/office/drawing/2010/main">
                <a:noFill/>
              </a14:hiddenFill>
            </a:ext>
          </a:extLst>
        </p:spPr>
      </p:cxnSp>
      <p:sp>
        <p:nvSpPr>
          <p:cNvPr id="6" name="Rectangle 2"/>
          <p:cNvSpPr>
            <a:spLocks noGrp="1" noChangeArrowheads="1"/>
          </p:cNvSpPr>
          <p:nvPr>
            <p:ph type="title" idx="4294967295"/>
          </p:nvPr>
        </p:nvSpPr>
        <p:spPr>
          <a:xfrm>
            <a:off x="568960" y="674370"/>
            <a:ext cx="13688061" cy="527686"/>
          </a:xfrm>
          <a:prstGeom prst="rect">
            <a:avLst/>
          </a:prstGeom>
        </p:spPr>
        <p:txBody>
          <a:bodyPr/>
          <a:lstStyle/>
          <a:p>
            <a:r>
              <a:rPr lang="en-US" dirty="0"/>
              <a:t>Click to edit Master title style</a:t>
            </a:r>
          </a:p>
        </p:txBody>
      </p:sp>
      <p:sp>
        <p:nvSpPr>
          <p:cNvPr id="7" name="Rectangle 3"/>
          <p:cNvSpPr>
            <a:spLocks noGrp="1" noChangeArrowheads="1"/>
          </p:cNvSpPr>
          <p:nvPr>
            <p:ph type="body" idx="4294967295"/>
          </p:nvPr>
        </p:nvSpPr>
        <p:spPr>
          <a:xfrm>
            <a:off x="568960" y="1362076"/>
            <a:ext cx="13688061" cy="6280784"/>
          </a:xfrm>
          <a:prstGeom prst="rect">
            <a:avLst/>
          </a:prstGeom>
        </p:spPr>
        <p:txBody>
          <a:bodyPr/>
          <a:lstStyle/>
          <a:p>
            <a:pPr lvl="0"/>
            <a:r>
              <a:rPr lang="en-US"/>
              <a:t>Click to edit Master text styles</a:t>
            </a:r>
          </a:p>
        </p:txBody>
      </p:sp>
      <p:sp>
        <p:nvSpPr>
          <p:cNvPr id="14" name="Footer Placeholder 7"/>
          <p:cNvSpPr>
            <a:spLocks noGrp="1" noChangeArrowheads="1"/>
          </p:cNvSpPr>
          <p:nvPr>
            <p:ph type="ftr" sz="quarter" idx="11"/>
          </p:nvPr>
        </p:nvSpPr>
        <p:spPr bwMode="auto">
          <a:xfrm>
            <a:off x="594360" y="7806690"/>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lvl1pPr>
              <a:lnSpc>
                <a:spcPct val="100000"/>
              </a:lnSpc>
              <a:defRPr sz="840">
                <a:solidFill>
                  <a:schemeClr val="tx1"/>
                </a:solidFill>
                <a:latin typeface="+mj-lt"/>
              </a:defRPr>
            </a:lvl1pPr>
          </a:lstStyle>
          <a:p>
            <a:pPr>
              <a:defRPr/>
            </a:pPr>
            <a:r>
              <a:rPr lang="en-US" dirty="0"/>
              <a:t>© 2014 IBM Corporation</a:t>
            </a:r>
          </a:p>
        </p:txBody>
      </p:sp>
      <p:pic>
        <p:nvPicPr>
          <p:cNvPr id="307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3046709" y="345461"/>
            <a:ext cx="1303021" cy="37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7"/>
          <p:cNvSpPr txBox="1">
            <a:spLocks noChangeArrowheads="1"/>
          </p:cNvSpPr>
          <p:nvPr userDrawn="1"/>
        </p:nvSpPr>
        <p:spPr bwMode="auto">
          <a:xfrm>
            <a:off x="5212080" y="7805738"/>
            <a:ext cx="4632960" cy="259080"/>
          </a:xfrm>
          <a:prstGeom prst="rect">
            <a:avLst/>
          </a:prstGeom>
          <a:ln>
            <a:miter lim="800000"/>
            <a:headEnd/>
            <a:tailEnd/>
          </a:ln>
        </p:spPr>
        <p:txBody>
          <a:bodyPr vert="horz" wrap="square" lIns="0" tIns="0" rIns="0" bIns="0" numCol="1" anchor="b" anchorCtr="0" compatLnSpc="1">
            <a:prstTxWarp prst="textNoShape">
              <a:avLst/>
            </a:prstTxWarp>
          </a:bodyPr>
          <a:lstStyle>
            <a:defPPr>
              <a:defRPr lang="en-US"/>
            </a:defPPr>
            <a:lvl1pPr algn="l" rtl="0" fontAlgn="base">
              <a:lnSpc>
                <a:spcPct val="100000"/>
              </a:lnSpc>
              <a:spcBef>
                <a:spcPct val="50000"/>
              </a:spcBef>
              <a:spcAft>
                <a:spcPct val="0"/>
              </a:spcAft>
              <a:defRPr sz="700" kern="1200">
                <a:solidFill>
                  <a:schemeClr val="tx1"/>
                </a:solidFill>
                <a:latin typeface="+mj-lt"/>
                <a:ea typeface="+mn-ea"/>
                <a:cs typeface="+mn-cs"/>
              </a:defRPr>
            </a:lvl1pPr>
            <a:lvl2pPr marL="457200" algn="l" rtl="0" fontAlgn="base">
              <a:spcBef>
                <a:spcPct val="50000"/>
              </a:spcBef>
              <a:spcAft>
                <a:spcPct val="0"/>
              </a:spcAft>
              <a:defRPr sz="1200" kern="1200">
                <a:solidFill>
                  <a:schemeClr val="tx1"/>
                </a:solidFill>
                <a:latin typeface="Calibri" pitchFamily="34" charset="0"/>
                <a:ea typeface="+mn-ea"/>
                <a:cs typeface="+mn-cs"/>
              </a:defRPr>
            </a:lvl2pPr>
            <a:lvl3pPr marL="914400" algn="l" rtl="0" fontAlgn="base">
              <a:spcBef>
                <a:spcPct val="50000"/>
              </a:spcBef>
              <a:spcAft>
                <a:spcPct val="0"/>
              </a:spcAft>
              <a:defRPr sz="1200" kern="1200">
                <a:solidFill>
                  <a:schemeClr val="tx1"/>
                </a:solidFill>
                <a:latin typeface="Calibri" pitchFamily="34" charset="0"/>
                <a:ea typeface="+mn-ea"/>
                <a:cs typeface="+mn-cs"/>
              </a:defRPr>
            </a:lvl3pPr>
            <a:lvl4pPr marL="1371600" algn="l" rtl="0" fontAlgn="base">
              <a:spcBef>
                <a:spcPct val="50000"/>
              </a:spcBef>
              <a:spcAft>
                <a:spcPct val="0"/>
              </a:spcAft>
              <a:defRPr sz="1200" kern="1200">
                <a:solidFill>
                  <a:schemeClr val="tx1"/>
                </a:solidFill>
                <a:latin typeface="Calibri" pitchFamily="34" charset="0"/>
                <a:ea typeface="+mn-ea"/>
                <a:cs typeface="+mn-cs"/>
              </a:defRPr>
            </a:lvl4pPr>
            <a:lvl5pPr marL="1828800" algn="l" rtl="0" fontAlgn="base">
              <a:spcBef>
                <a:spcPct val="5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Calibri" pitchFamily="34" charset="0"/>
                <a:ea typeface="+mn-ea"/>
                <a:cs typeface="+mn-cs"/>
              </a:defRPr>
            </a:lvl6pPr>
            <a:lvl7pPr marL="2743200" algn="l" defTabSz="914400" rtl="0" eaLnBrk="1" latinLnBrk="0" hangingPunct="1">
              <a:defRPr sz="1200" kern="1200">
                <a:solidFill>
                  <a:schemeClr val="tx1"/>
                </a:solidFill>
                <a:latin typeface="Calibri" pitchFamily="34" charset="0"/>
                <a:ea typeface="+mn-ea"/>
                <a:cs typeface="+mn-cs"/>
              </a:defRPr>
            </a:lvl7pPr>
            <a:lvl8pPr marL="3200400" algn="l" defTabSz="914400" rtl="0" eaLnBrk="1" latinLnBrk="0" hangingPunct="1">
              <a:defRPr sz="1200" kern="1200">
                <a:solidFill>
                  <a:schemeClr val="tx1"/>
                </a:solidFill>
                <a:latin typeface="Calibri" pitchFamily="34" charset="0"/>
                <a:ea typeface="+mn-ea"/>
                <a:cs typeface="+mn-cs"/>
              </a:defRPr>
            </a:lvl8pPr>
            <a:lvl9pPr marL="3657600" algn="l" defTabSz="914400" rtl="0" eaLnBrk="1" latinLnBrk="0" hangingPunct="1">
              <a:defRPr sz="1200" kern="1200">
                <a:solidFill>
                  <a:schemeClr val="tx1"/>
                </a:solidFill>
                <a:latin typeface="Calibri" pitchFamily="34" charset="0"/>
                <a:ea typeface="+mn-ea"/>
                <a:cs typeface="+mn-cs"/>
              </a:defRPr>
            </a:lvl9pPr>
          </a:lstStyle>
          <a:p>
            <a:pPr algn="ctr">
              <a:defRPr/>
            </a:pPr>
            <a:r>
              <a:rPr lang="en-US" sz="840" dirty="0"/>
              <a:t>IBM Canada Ltd </a:t>
            </a:r>
          </a:p>
        </p:txBody>
      </p:sp>
    </p:spTree>
    <p:extLst>
      <p:ext uri="{BB962C8B-B14F-4D97-AF65-F5344CB8AC3E}">
        <p14:creationId xmlns:p14="http://schemas.microsoft.com/office/powerpoint/2010/main" val="12885298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3.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946" y="72145"/>
            <a:ext cx="13064176" cy="1055048"/>
          </a:xfrm>
          <a:prstGeom prst="rect">
            <a:avLst/>
          </a:prstGeom>
        </p:spPr>
        <p:txBody>
          <a:bodyPr vert="horz" lIns="0" tIns="45576" rIns="91152"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469175" y="1442803"/>
            <a:ext cx="13429938" cy="6170426"/>
          </a:xfrm>
          <a:prstGeom prst="rect">
            <a:avLst/>
          </a:prstGeom>
        </p:spPr>
        <p:txBody>
          <a:bodyPr vert="horz" lIns="0" tIns="45576" rIns="91152" bIns="45576"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3659855" y="7729863"/>
            <a:ext cx="640614" cy="438150"/>
          </a:xfrm>
          <a:prstGeom prst="rect">
            <a:avLst/>
          </a:prstGeom>
        </p:spPr>
        <p:txBody>
          <a:bodyPr vert="horz" lIns="91152" tIns="45576" rIns="91152" bIns="45576" rtlCol="0" anchor="ctr"/>
          <a:lstStyle>
            <a:lvl1pPr algn="r">
              <a:defRPr sz="1440" b="0" i="0">
                <a:solidFill>
                  <a:schemeClr val="tx1"/>
                </a:solidFill>
                <a:latin typeface="IBM Plex Sans Regular" charset="0"/>
              </a:defRPr>
            </a:lvl1pPr>
          </a:lstStyle>
          <a:p>
            <a:pPr defTabSz="728758"/>
            <a:fld id="{E9549862-13E2-C34D-815E-8545BD36FC59}" type="slidenum">
              <a:rPr lang="en-US" smtClean="0">
                <a:solidFill>
                  <a:srgbClr val="6D7777"/>
                </a:solidFill>
              </a:rPr>
              <a:pPr defTabSz="728758"/>
              <a:t>‹#›</a:t>
            </a:fld>
            <a:endParaRPr lang="en-US" dirty="0">
              <a:solidFill>
                <a:srgbClr val="6D7777"/>
              </a:solidFill>
            </a:endParaRPr>
          </a:p>
        </p:txBody>
      </p:sp>
      <p:sp>
        <p:nvSpPr>
          <p:cNvPr id="4" name="TextBox 3"/>
          <p:cNvSpPr txBox="1"/>
          <p:nvPr userDrawn="1"/>
        </p:nvSpPr>
        <p:spPr>
          <a:xfrm>
            <a:off x="468943" y="7804893"/>
            <a:ext cx="4632445" cy="246221"/>
          </a:xfrm>
          <a:prstGeom prst="rect">
            <a:avLst/>
          </a:prstGeom>
          <a:noFill/>
        </p:spPr>
        <p:txBody>
          <a:bodyPr wrap="square" lIns="0" tIns="0" rIns="0" bIns="0" rtlCol="0">
            <a:spAutoFit/>
          </a:bodyPr>
          <a:lstStyle/>
          <a:p>
            <a:pPr defTabSz="728758"/>
            <a:r>
              <a:rPr lang="en-US" sz="1600" b="0" i="0" dirty="0">
                <a:solidFill>
                  <a:srgbClr val="325C80"/>
                </a:solidFill>
                <a:latin typeface="IBM Plex Sans Regular" charset="0"/>
              </a:rPr>
              <a:t>IBM Internal Only</a:t>
            </a:r>
            <a:r>
              <a:rPr lang="en-US" sz="1600" b="0" i="0" baseline="0" dirty="0">
                <a:solidFill>
                  <a:srgbClr val="325C80"/>
                </a:solidFill>
                <a:latin typeface="IBM Plex Sans Regular" charset="0"/>
              </a:rPr>
              <a:t> – Do not share </a:t>
            </a:r>
            <a:r>
              <a:rPr lang="en-US" sz="1600" b="0" i="0" baseline="0">
                <a:solidFill>
                  <a:srgbClr val="325C80"/>
                </a:solidFill>
                <a:latin typeface="IBM Plex Sans Regular" charset="0"/>
              </a:rPr>
              <a:t>with customers</a:t>
            </a:r>
            <a:endParaRPr lang="en-US" sz="1600" b="0" i="0" dirty="0">
              <a:solidFill>
                <a:srgbClr val="325C80"/>
              </a:solidFill>
              <a:latin typeface="IBM Plex Sans Regular" charset="0"/>
            </a:endParaRPr>
          </a:p>
        </p:txBody>
      </p:sp>
      <p:pic>
        <p:nvPicPr>
          <p:cNvPr id="9" name="Picture 8" descr="Content Slide, graphic far right corner.png"/>
          <p:cNvPicPr>
            <a:picLocks noChangeAspect="1"/>
          </p:cNvPicPr>
          <p:nvPr userDrawn="1"/>
        </p:nvPicPr>
        <p:blipFill>
          <a:blip r:embed="rId5" cstate="print">
            <a:alphaModFix amt="43000"/>
            <a:extLst>
              <a:ext uri="{28A0092B-C50C-407E-A947-70E740481C1C}">
                <a14:useLocalDpi xmlns:a14="http://schemas.microsoft.com/office/drawing/2010/main"/>
              </a:ext>
            </a:extLst>
          </a:blip>
          <a:stretch>
            <a:fillRect/>
          </a:stretch>
        </p:blipFill>
        <p:spPr>
          <a:xfrm>
            <a:off x="13586162" y="23"/>
            <a:ext cx="1057789" cy="2099733"/>
          </a:xfrm>
          <a:prstGeom prst="rect">
            <a:avLst/>
          </a:prstGeom>
        </p:spPr>
      </p:pic>
    </p:spTree>
    <p:extLst>
      <p:ext uri="{BB962C8B-B14F-4D97-AF65-F5344CB8AC3E}">
        <p14:creationId xmlns:p14="http://schemas.microsoft.com/office/powerpoint/2010/main" val="2079331310"/>
      </p:ext>
    </p:extLst>
  </p:cSld>
  <p:clrMap bg1="lt1" tx1="dk1" bg2="lt2" tx2="dk2" accent1="accent1" accent2="accent2" accent3="accent3" accent4="accent4" accent5="accent5" accent6="accent6" hlink="hlink" folHlink="folHlink"/>
  <p:sldLayoutIdLst>
    <p:sldLayoutId id="2147483682" r:id="rId1"/>
    <p:sldLayoutId id="2147483695" r:id="rId2"/>
    <p:sldLayoutId id="2147483696" r:id="rId3"/>
  </p:sldLayoutIdLst>
  <p:hf hdr="0" ftr="0" dt="0"/>
  <p:txStyles>
    <p:titleStyle>
      <a:lvl1pPr algn="l" defTabSz="728758" rtl="0" eaLnBrk="1" latinLnBrk="0" hangingPunct="1">
        <a:lnSpc>
          <a:spcPct val="85000"/>
        </a:lnSpc>
        <a:spcBef>
          <a:spcPct val="0"/>
        </a:spcBef>
        <a:buNone/>
        <a:defRPr sz="4480" b="0" i="0" kern="1200">
          <a:solidFill>
            <a:schemeClr val="accent4"/>
          </a:solidFill>
          <a:latin typeface="IBM Plex Sans Regular" charset="0"/>
          <a:ea typeface="+mj-ea"/>
          <a:cs typeface="+mj-cs"/>
        </a:defRPr>
      </a:lvl1pPr>
    </p:titleStyle>
    <p:body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8758" rtl="0" eaLnBrk="1" latinLnBrk="0" hangingPunct="1">
        <a:defRPr sz="2880" kern="1200">
          <a:solidFill>
            <a:schemeClr val="tx1"/>
          </a:solidFill>
          <a:latin typeface="+mn-lt"/>
          <a:ea typeface="+mn-ea"/>
          <a:cs typeface="+mn-cs"/>
        </a:defRPr>
      </a:lvl1pPr>
      <a:lvl2pPr marL="728758" algn="l" defTabSz="728758" rtl="0" eaLnBrk="1" latinLnBrk="0" hangingPunct="1">
        <a:defRPr sz="2880" kern="1200">
          <a:solidFill>
            <a:schemeClr val="tx1"/>
          </a:solidFill>
          <a:latin typeface="+mn-lt"/>
          <a:ea typeface="+mn-ea"/>
          <a:cs typeface="+mn-cs"/>
        </a:defRPr>
      </a:lvl2pPr>
      <a:lvl3pPr marL="1457856" algn="l" defTabSz="728758" rtl="0" eaLnBrk="1" latinLnBrk="0" hangingPunct="1">
        <a:defRPr sz="2880" kern="1200">
          <a:solidFill>
            <a:schemeClr val="tx1"/>
          </a:solidFill>
          <a:latin typeface="+mn-lt"/>
          <a:ea typeface="+mn-ea"/>
          <a:cs typeface="+mn-cs"/>
        </a:defRPr>
      </a:lvl3pPr>
      <a:lvl4pPr marL="2186726" algn="l" defTabSz="728758" rtl="0" eaLnBrk="1" latinLnBrk="0" hangingPunct="1">
        <a:defRPr sz="2880" kern="1200">
          <a:solidFill>
            <a:schemeClr val="tx1"/>
          </a:solidFill>
          <a:latin typeface="+mn-lt"/>
          <a:ea typeface="+mn-ea"/>
          <a:cs typeface="+mn-cs"/>
        </a:defRPr>
      </a:lvl4pPr>
      <a:lvl5pPr marL="2915710" algn="l" defTabSz="728758" rtl="0" eaLnBrk="1" latinLnBrk="0" hangingPunct="1">
        <a:defRPr sz="2880" kern="1200">
          <a:solidFill>
            <a:schemeClr val="tx1"/>
          </a:solidFill>
          <a:latin typeface="+mn-lt"/>
          <a:ea typeface="+mn-ea"/>
          <a:cs typeface="+mn-cs"/>
        </a:defRPr>
      </a:lvl5pPr>
      <a:lvl6pPr marL="3644467" algn="l" defTabSz="728758" rtl="0" eaLnBrk="1" latinLnBrk="0" hangingPunct="1">
        <a:defRPr sz="2880" kern="1200">
          <a:solidFill>
            <a:schemeClr val="tx1"/>
          </a:solidFill>
          <a:latin typeface="+mn-lt"/>
          <a:ea typeface="+mn-ea"/>
          <a:cs typeface="+mn-cs"/>
        </a:defRPr>
      </a:lvl6pPr>
      <a:lvl7pPr marL="4373266" algn="l" defTabSz="728758" rtl="0" eaLnBrk="1" latinLnBrk="0" hangingPunct="1">
        <a:defRPr sz="2880" kern="1200">
          <a:solidFill>
            <a:schemeClr val="tx1"/>
          </a:solidFill>
          <a:latin typeface="+mn-lt"/>
          <a:ea typeface="+mn-ea"/>
          <a:cs typeface="+mn-cs"/>
        </a:defRPr>
      </a:lvl7pPr>
      <a:lvl8pPr marL="5102269" algn="l" defTabSz="728758" rtl="0" eaLnBrk="1" latinLnBrk="0" hangingPunct="1">
        <a:defRPr sz="2880" kern="1200">
          <a:solidFill>
            <a:schemeClr val="tx1"/>
          </a:solidFill>
          <a:latin typeface="+mn-lt"/>
          <a:ea typeface="+mn-ea"/>
          <a:cs typeface="+mn-cs"/>
        </a:defRPr>
      </a:lvl8pPr>
      <a:lvl9pPr marL="5831171" algn="l" defTabSz="728758" rtl="0" eaLnBrk="1" latinLnBrk="0" hangingPunct="1">
        <a:defRPr sz="28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auto">
          <a:xfrm>
            <a:off x="184284" y="7737230"/>
            <a:ext cx="428268" cy="33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fld id="{9B2B92AB-E3F2-434E-9552-AB1642384D3D}" type="slidenum">
              <a:rPr kumimoji="0" lang="en-US" sz="1400" b="0" i="0" u="none" strike="noStrike" kern="0" cap="none" spc="0" normalizeH="0" baseline="0" noProof="0" smtClean="0">
                <a:ln>
                  <a:noFill/>
                </a:ln>
                <a:solidFill>
                  <a:schemeClr val="tx1"/>
                </a:solidFill>
                <a:effectLst/>
                <a:uLnTx/>
                <a:uFillTx/>
                <a:latin typeface="Arial"/>
                <a:cs typeface="Arial"/>
              </a:rPr>
              <a:pPr marL="0" marR="0" lvl="0" indent="0" algn="l" defTabSz="914400" eaLnBrk="1" fontAlgn="auto" latinLnBrk="0" hangingPunct="1">
                <a:lnSpc>
                  <a:spcPct val="100000"/>
                </a:lnSpc>
                <a:spcBef>
                  <a:spcPts val="0"/>
                </a:spcBef>
                <a:spcAft>
                  <a:spcPts val="0"/>
                </a:spcAft>
                <a:buClrTx/>
                <a:buSzTx/>
                <a:buFontTx/>
                <a:buNone/>
                <a:tabLst/>
                <a:defRPr/>
              </a:pPr>
              <a:t>‹#›</a:t>
            </a:fld>
            <a:endParaRPr kumimoji="0" lang="en-US" sz="1400" b="0" i="0" u="none" strike="noStrike" kern="0" cap="none" spc="0" normalizeH="0" baseline="0" noProof="0" dirty="0">
              <a:ln>
                <a:noFill/>
              </a:ln>
              <a:solidFill>
                <a:schemeClr val="tx1"/>
              </a:solidFill>
              <a:effectLst/>
              <a:uLnTx/>
              <a:uFillTx/>
              <a:latin typeface="Arial"/>
              <a:cs typeface="Arial"/>
            </a:endParaRPr>
          </a:p>
        </p:txBody>
      </p:sp>
      <p:sp>
        <p:nvSpPr>
          <p:cNvPr id="5" name="Rectangle 23"/>
          <p:cNvSpPr/>
          <p:nvPr userDrawn="1"/>
        </p:nvSpPr>
        <p:spPr>
          <a:xfrm>
            <a:off x="-1" y="-9570"/>
            <a:ext cx="11178540" cy="797361"/>
          </a:xfrm>
          <a:custGeom>
            <a:avLst/>
            <a:gdLst>
              <a:gd name="connsiteX0" fmla="*/ 0 w 8020050"/>
              <a:gd name="connsiteY0" fmla="*/ 0 h 450037"/>
              <a:gd name="connsiteX1" fmla="*/ 80200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 name="connsiteX0" fmla="*/ 0 w 8020050"/>
              <a:gd name="connsiteY0" fmla="*/ 0 h 450037"/>
              <a:gd name="connsiteX1" fmla="*/ 7600950 w 8020050"/>
              <a:gd name="connsiteY1" fmla="*/ 0 h 450037"/>
              <a:gd name="connsiteX2" fmla="*/ 8020050 w 8020050"/>
              <a:gd name="connsiteY2" fmla="*/ 450037 h 450037"/>
              <a:gd name="connsiteX3" fmla="*/ 0 w 8020050"/>
              <a:gd name="connsiteY3" fmla="*/ 450037 h 450037"/>
              <a:gd name="connsiteX4" fmla="*/ 0 w 8020050"/>
              <a:gd name="connsiteY4" fmla="*/ 0 h 45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0050" h="450037">
                <a:moveTo>
                  <a:pt x="0" y="0"/>
                </a:moveTo>
                <a:lnTo>
                  <a:pt x="7600950" y="0"/>
                </a:lnTo>
                <a:lnTo>
                  <a:pt x="8020050" y="450037"/>
                </a:lnTo>
                <a:lnTo>
                  <a:pt x="0" y="450037"/>
                </a:lnTo>
                <a:lnTo>
                  <a:pt x="0" y="0"/>
                </a:lnTo>
                <a:close/>
              </a:path>
            </a:pathLst>
          </a:custGeom>
          <a:solidFill>
            <a:srgbClr val="5AAAF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 tIns="27432" rIns="54864" bIns="27432" numCol="1" spcCol="0" rtlCol="0" fromWordArt="0" anchor="ctr" anchorCtr="0" forceAA="0" compatLnSpc="1">
            <a:prstTxWarp prst="textNoShape">
              <a:avLst/>
            </a:prstTxWarp>
            <a:noAutofit/>
          </a:bodyPr>
          <a:lstStyle/>
          <a:p>
            <a:pPr algn="ctr" defTabSz="492919" hangingPunct="0"/>
            <a:endParaRPr lang="en-US" sz="3000" kern="0" dirty="0">
              <a:solidFill>
                <a:srgbClr val="FFFFFF"/>
              </a:solidFill>
              <a:sym typeface="Helvetica Light"/>
            </a:endParaRPr>
          </a:p>
        </p:txBody>
      </p:sp>
      <p:sp>
        <p:nvSpPr>
          <p:cNvPr id="6" name="TextBox 5"/>
          <p:cNvSpPr txBox="1"/>
          <p:nvPr userDrawn="1"/>
        </p:nvSpPr>
        <p:spPr>
          <a:xfrm>
            <a:off x="10367088" y="7827864"/>
            <a:ext cx="4023360" cy="246221"/>
          </a:xfrm>
          <a:prstGeom prst="rect">
            <a:avLst/>
          </a:prstGeom>
          <a:noFill/>
        </p:spPr>
        <p:txBody>
          <a:bodyPr wrap="square" lIns="0" tIns="0" rIns="0" bIns="0" rtlCol="0">
            <a:spAutoFit/>
          </a:bodyPr>
          <a:lstStyle/>
          <a:p>
            <a:pPr algn="r" defTabSz="728758"/>
            <a:r>
              <a:rPr lang="en-US" sz="1600" dirty="0">
                <a:solidFill>
                  <a:srgbClr val="325C80"/>
                </a:solidFill>
              </a:rPr>
              <a:t>IBM Confidential</a:t>
            </a:r>
          </a:p>
        </p:txBody>
      </p:sp>
    </p:spTree>
    <p:extLst>
      <p:ext uri="{BB962C8B-B14F-4D97-AF65-F5344CB8AC3E}">
        <p14:creationId xmlns:p14="http://schemas.microsoft.com/office/powerpoint/2010/main" val="313880545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1"/>
            <a:ext cx="12618720" cy="1590675"/>
          </a:xfrm>
          <a:prstGeom prst="rect">
            <a:avLst/>
          </a:prstGeom>
        </p:spPr>
        <p:txBody>
          <a:bodyPr vert="horz" lIns="68420" tIns="34289" rIns="68420" bIns="3428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44000" y="2190751"/>
            <a:ext cx="12280560" cy="5221606"/>
          </a:xfrm>
          <a:prstGeom prst="rect">
            <a:avLst/>
          </a:prstGeom>
        </p:spPr>
        <p:txBody>
          <a:bodyPr vert="horz" lIns="68420" tIns="34289" rIns="68420" bIns="342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3"/>
            <a:ext cx="3291840" cy="438150"/>
          </a:xfrm>
          <a:prstGeom prst="rect">
            <a:avLst/>
          </a:prstGeom>
        </p:spPr>
        <p:txBody>
          <a:bodyPr vert="horz" lIns="68420" tIns="34289" rIns="68420" bIns="34289" rtlCol="0" anchor="ctr"/>
          <a:lstStyle>
            <a:lvl1pPr algn="l">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547102"/>
            <a:fld id="{51CF1133-3259-4C45-BABA-5B62D9C6F78D}" type="datetimeFigureOut">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547102"/>
              <a:t>2/13/2018</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5" name="Footer Placeholder 4"/>
          <p:cNvSpPr>
            <a:spLocks noGrp="1"/>
          </p:cNvSpPr>
          <p:nvPr>
            <p:ph type="ftr" sz="quarter" idx="3"/>
          </p:nvPr>
        </p:nvSpPr>
        <p:spPr>
          <a:xfrm>
            <a:off x="4846320" y="7627623"/>
            <a:ext cx="4937760" cy="438150"/>
          </a:xfrm>
          <a:prstGeom prst="rect">
            <a:avLst/>
          </a:prstGeom>
        </p:spPr>
        <p:txBody>
          <a:bodyPr vert="horz" lIns="68420" tIns="34289" rIns="68420" bIns="34289" rtlCol="0" anchor="ctr"/>
          <a:lstStyle>
            <a:lvl1pPr algn="ct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547102"/>
            <a:r>
              <a:rPr lang="en-US">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t>
              </a:t>
            </a:r>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
        <p:nvSpPr>
          <p:cNvPr id="6" name="Slide Number Placeholder 5"/>
          <p:cNvSpPr>
            <a:spLocks noGrp="1"/>
          </p:cNvSpPr>
          <p:nvPr>
            <p:ph type="sldNum" sz="quarter" idx="4"/>
          </p:nvPr>
        </p:nvSpPr>
        <p:spPr>
          <a:xfrm>
            <a:off x="10332720" y="7627623"/>
            <a:ext cx="3291840" cy="438150"/>
          </a:xfrm>
          <a:prstGeom prst="rect">
            <a:avLst/>
          </a:prstGeom>
        </p:spPr>
        <p:txBody>
          <a:bodyPr vert="horz" lIns="68420" tIns="34289" rIns="68420" bIns="34289" rtlCol="0" anchor="ctr"/>
          <a:lstStyle>
            <a:lvl1pPr algn="r">
              <a:defRPr sz="144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defTabSz="547102"/>
            <a:fld id="{6D22F896-40B5-4ADD-8801-0D06FADFA095}" type="slidenum">
              <a:rPr lang="en-US" smtClean="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rPr>
              <a:pPr defTabSz="547102"/>
              <a:t>‹#›</a:t>
            </a:fld>
            <a:endParaRPr lang="en-US" dirty="0">
              <a:gradFill flip="none" rotWithShape="1">
                <a:gsLst>
                  <a:gs pos="28000">
                    <a:prstClr val="white">
                      <a:lumMod val="93000"/>
                    </a:prstClr>
                  </a:gs>
                  <a:gs pos="0">
                    <a:prstClr val="black">
                      <a:lumMod val="38000"/>
                      <a:lumOff val="62000"/>
                    </a:prstClr>
                  </a:gs>
                  <a:gs pos="100000">
                    <a:srgbClr val="94D7E4">
                      <a:lumMod val="0"/>
                      <a:lumOff val="100000"/>
                    </a:srgbClr>
                  </a:gs>
                </a:gsLst>
                <a:lin ang="5400000" scaled="1"/>
                <a:tileRect/>
              </a:gradFill>
            </a:endParaRPr>
          </a:p>
        </p:txBody>
      </p:sp>
    </p:spTree>
    <p:extLst>
      <p:ext uri="{BB962C8B-B14F-4D97-AF65-F5344CB8AC3E}">
        <p14:creationId xmlns:p14="http://schemas.microsoft.com/office/powerpoint/2010/main" val="1066315061"/>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Lst>
  <p:hf sldNum="0" hdr="0" ftr="0" dt="0"/>
  <p:txStyles>
    <p:titleStyle>
      <a:lvl1pPr algn="l" defTabSz="1094370" rtl="0" eaLnBrk="1" latinLnBrk="0" hangingPunct="1">
        <a:lnSpc>
          <a:spcPct val="90000"/>
        </a:lnSpc>
        <a:spcBef>
          <a:spcPct val="0"/>
        </a:spcBef>
        <a:buNone/>
        <a:defRPr sz="656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73635" indent="-273635" algn="l" defTabSz="1094370" rtl="0" eaLnBrk="1" latinLnBrk="0" hangingPunct="1">
        <a:lnSpc>
          <a:spcPct val="90000"/>
        </a:lnSpc>
        <a:spcBef>
          <a:spcPts val="1200"/>
        </a:spcBef>
        <a:buFont typeface="Arial" panose="020B0604020202020204" pitchFamily="34" charset="0"/>
        <a:buChar char="•"/>
        <a:defRPr sz="336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820904" indent="-273635" algn="l" defTabSz="1094370" rtl="0" eaLnBrk="1" latinLnBrk="0" hangingPunct="1">
        <a:lnSpc>
          <a:spcPct val="90000"/>
        </a:lnSpc>
        <a:spcBef>
          <a:spcPts val="600"/>
        </a:spcBef>
        <a:buFont typeface="Arial" panose="020B0604020202020204" pitchFamily="34" charset="0"/>
        <a:buChar char="•"/>
        <a:defRPr sz="288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368003" indent="-273635" algn="l" defTabSz="1094370" rtl="0" eaLnBrk="1" latinLnBrk="0" hangingPunct="1">
        <a:lnSpc>
          <a:spcPct val="90000"/>
        </a:lnSpc>
        <a:spcBef>
          <a:spcPts val="6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915104" indent="-273635" algn="l" defTabSz="1094370" rtl="0" eaLnBrk="1" latinLnBrk="0" hangingPunct="1">
        <a:lnSpc>
          <a:spcPct val="90000"/>
        </a:lnSpc>
        <a:spcBef>
          <a:spcPts val="600"/>
        </a:spcBef>
        <a:buFont typeface="Arial" panose="020B0604020202020204" pitchFamily="34" charset="0"/>
        <a:buChar char="•"/>
        <a:defRPr sz="224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462206" indent="-273635" algn="l" defTabSz="1094370" rtl="0" eaLnBrk="1" latinLnBrk="0" hangingPunct="1">
        <a:lnSpc>
          <a:spcPct val="90000"/>
        </a:lnSpc>
        <a:spcBef>
          <a:spcPts val="600"/>
        </a:spcBef>
        <a:buFont typeface="Arial" panose="020B0604020202020204" pitchFamily="34" charset="0"/>
        <a:buChar char="•"/>
        <a:defRPr sz="224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3009474"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6pPr>
      <a:lvl7pPr marL="3556659"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7pPr>
      <a:lvl8pPr marL="4103843"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8pPr>
      <a:lvl9pPr marL="4651112" indent="-273635" algn="l" defTabSz="1094370" rtl="0" eaLnBrk="1" latinLnBrk="0" hangingPunct="1">
        <a:lnSpc>
          <a:spcPct val="90000"/>
        </a:lnSpc>
        <a:spcBef>
          <a:spcPts val="600"/>
        </a:spcBef>
        <a:buFont typeface="Arial" panose="020B0604020202020204" pitchFamily="34" charset="0"/>
        <a:buChar char="•"/>
        <a:defRPr sz="2240" kern="1200">
          <a:solidFill>
            <a:schemeClr val="tx1"/>
          </a:solidFill>
          <a:latin typeface="+mn-lt"/>
          <a:ea typeface="+mn-ea"/>
          <a:cs typeface="+mn-cs"/>
        </a:defRPr>
      </a:lvl9pPr>
    </p:bodyStyle>
    <p:otherStyle>
      <a:defPPr>
        <a:defRPr lang="en-US"/>
      </a:defPPr>
      <a:lvl1pPr marL="0" algn="l" defTabSz="1094370" rtl="0" eaLnBrk="1" latinLnBrk="0" hangingPunct="1">
        <a:defRPr sz="2240" kern="1200">
          <a:solidFill>
            <a:schemeClr val="tx1"/>
          </a:solidFill>
          <a:latin typeface="+mn-lt"/>
          <a:ea typeface="+mn-ea"/>
          <a:cs typeface="+mn-cs"/>
        </a:defRPr>
      </a:lvl1pPr>
      <a:lvl2pPr marL="547102" algn="l" defTabSz="1094370" rtl="0" eaLnBrk="1" latinLnBrk="0" hangingPunct="1">
        <a:defRPr sz="2240" kern="1200">
          <a:solidFill>
            <a:schemeClr val="tx1"/>
          </a:solidFill>
          <a:latin typeface="+mn-lt"/>
          <a:ea typeface="+mn-ea"/>
          <a:cs typeface="+mn-cs"/>
        </a:defRPr>
      </a:lvl2pPr>
      <a:lvl3pPr marL="1094370" algn="l" defTabSz="1094370" rtl="0" eaLnBrk="1" latinLnBrk="0" hangingPunct="1">
        <a:defRPr sz="2240" kern="1200">
          <a:solidFill>
            <a:schemeClr val="tx1"/>
          </a:solidFill>
          <a:latin typeface="+mn-lt"/>
          <a:ea typeface="+mn-ea"/>
          <a:cs typeface="+mn-cs"/>
        </a:defRPr>
      </a:lvl3pPr>
      <a:lvl4pPr marL="1641555" algn="l" defTabSz="1094370" rtl="0" eaLnBrk="1" latinLnBrk="0" hangingPunct="1">
        <a:defRPr sz="2240" kern="1200">
          <a:solidFill>
            <a:schemeClr val="tx1"/>
          </a:solidFill>
          <a:latin typeface="+mn-lt"/>
          <a:ea typeface="+mn-ea"/>
          <a:cs typeface="+mn-cs"/>
        </a:defRPr>
      </a:lvl4pPr>
      <a:lvl5pPr marL="2188739" algn="l" defTabSz="1094370" rtl="0" eaLnBrk="1" latinLnBrk="0" hangingPunct="1">
        <a:defRPr sz="2240" kern="1200">
          <a:solidFill>
            <a:schemeClr val="tx1"/>
          </a:solidFill>
          <a:latin typeface="+mn-lt"/>
          <a:ea typeface="+mn-ea"/>
          <a:cs typeface="+mn-cs"/>
        </a:defRPr>
      </a:lvl5pPr>
      <a:lvl6pPr marL="2736008" algn="l" defTabSz="1094370" rtl="0" eaLnBrk="1" latinLnBrk="0" hangingPunct="1">
        <a:defRPr sz="2240" kern="1200">
          <a:solidFill>
            <a:schemeClr val="tx1"/>
          </a:solidFill>
          <a:latin typeface="+mn-lt"/>
          <a:ea typeface="+mn-ea"/>
          <a:cs typeface="+mn-cs"/>
        </a:defRPr>
      </a:lvl6pPr>
      <a:lvl7pPr marL="3283107" algn="l" defTabSz="1094370" rtl="0" eaLnBrk="1" latinLnBrk="0" hangingPunct="1">
        <a:defRPr sz="2240" kern="1200">
          <a:solidFill>
            <a:schemeClr val="tx1"/>
          </a:solidFill>
          <a:latin typeface="+mn-lt"/>
          <a:ea typeface="+mn-ea"/>
          <a:cs typeface="+mn-cs"/>
        </a:defRPr>
      </a:lvl7pPr>
      <a:lvl8pPr marL="3830208" algn="l" defTabSz="1094370" rtl="0" eaLnBrk="1" latinLnBrk="0" hangingPunct="1">
        <a:defRPr sz="2240" kern="1200">
          <a:solidFill>
            <a:schemeClr val="tx1"/>
          </a:solidFill>
          <a:latin typeface="+mn-lt"/>
          <a:ea typeface="+mn-ea"/>
          <a:cs typeface="+mn-cs"/>
        </a:defRPr>
      </a:lvl8pPr>
      <a:lvl9pPr marL="4377310" algn="l" defTabSz="1094370" rtl="0" eaLnBrk="1" latinLnBrk="0" hangingPunct="1">
        <a:defRPr sz="22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stoner@us.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grafana.com/grafana"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rafana.com/dashboards"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docs.grafana.org/guides/getting_started/"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8.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8.xml"/><Relationship Id="rId5" Type="http://schemas.openxmlformats.org/officeDocument/2006/relationships/slide" Target="slide36.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38.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8" Type="http://schemas.openxmlformats.org/officeDocument/2006/relationships/hyperlink" Target="https://apps.na.collabserv.com/blogs/ca5e7833-78b8-481c-8a14-ba70b22a20ce/entry/What_exactly_is_COLOR_Compute?lang=en_us" TargetMode="External"/><Relationship Id="rId13" Type="http://schemas.openxmlformats.org/officeDocument/2006/relationships/hyperlink" Target="https://ibm.box.com/s/xkoxxjwgdjh5me9qpdqiubb88og0i6z1" TargetMode="External"/><Relationship Id="rId3" Type="http://schemas.openxmlformats.org/officeDocument/2006/relationships/hyperlink" Target="https://apps.na.collabserv.com/blogs/ca5e7833-78b8-481c-8a14-ba70b22a20ce/entry/Collateral_generated_by_CASE?lang=en_us" TargetMode="External"/><Relationship Id="rId7" Type="http://schemas.openxmlformats.org/officeDocument/2006/relationships/hyperlink" Target="https://github.com/ibm-cloud-architecture/refarch-cloudnative-csmo/blob/master/doc/Incident_Management_Implementation.md" TargetMode="External"/><Relationship Id="rId12" Type="http://schemas.openxmlformats.org/officeDocument/2006/relationships/hyperlink" Target="https://apps.na.collabserv.com/blogs/ca5e7833-78b8-481c-8a14-ba70b22a20ce/entry/The_race_of_RACI?lang=en_us" TargetMode="External"/><Relationship Id="rId2" Type="http://schemas.openxmlformats.org/officeDocument/2006/relationships/notesSlide" Target="../notesSlides/notesSlide21.xml"/><Relationship Id="rId1" Type="http://schemas.openxmlformats.org/officeDocument/2006/relationships/slideLayout" Target="../slideLayouts/slideLayout38.xml"/><Relationship Id="rId6" Type="http://schemas.openxmlformats.org/officeDocument/2006/relationships/hyperlink" Target="https://github.com/ibm-cloud-architecture/refarch-cloudnative-csmo" TargetMode="External"/><Relationship Id="rId11" Type="http://schemas.openxmlformats.org/officeDocument/2006/relationships/hyperlink" Target="https://ibm.6connex.com/event/BlueprintTalks/en-us/contents/61794/share?rid=home&amp;nid=194368" TargetMode="External"/><Relationship Id="rId5" Type="http://schemas.openxmlformats.org/officeDocument/2006/relationships/hyperlink" Target="https://github.com/ibm-cloud-architecture/refarch-cloudnative" TargetMode="External"/><Relationship Id="rId15" Type="http://schemas.openxmlformats.org/officeDocument/2006/relationships/image" Target="../media/image34.png"/><Relationship Id="rId10" Type="http://schemas.openxmlformats.org/officeDocument/2006/relationships/hyperlink" Target="https://ibm.box.com/s/he6ivminf8aq7ip1cyiukjtdd4ddr82b" TargetMode="External"/><Relationship Id="rId4" Type="http://schemas.openxmlformats.org/officeDocument/2006/relationships/hyperlink" Target="http://ibm.biz/csmo_arch" TargetMode="External"/><Relationship Id="rId9" Type="http://schemas.openxmlformats.org/officeDocument/2006/relationships/hyperlink" Target="https://ibm.box.com/s/mjxdoj97jha3tjnpg76efc9j4sz105gs" TargetMode="External"/><Relationship Id="rId14" Type="http://schemas.openxmlformats.org/officeDocument/2006/relationships/hyperlink" Target="http://ibm.biz/csmo_garag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ibm.com/devops/method/content/architecture/serviceManagementArchitectur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9549862-13E2-C34D-815E-8545BD36FC59}" type="slidenum">
              <a:rPr lang="en-US" smtClean="0">
                <a:solidFill>
                  <a:srgbClr val="6D7777"/>
                </a:solidFill>
              </a:rPr>
              <a:pPr/>
              <a:t>1</a:t>
            </a:fld>
            <a:endParaRPr lang="en-US" dirty="0">
              <a:solidFill>
                <a:srgbClr val="6D7777"/>
              </a:solidFill>
            </a:endParaRPr>
          </a:p>
        </p:txBody>
      </p:sp>
      <p:sp>
        <p:nvSpPr>
          <p:cNvPr id="3" name="Title 2"/>
          <p:cNvSpPr>
            <a:spLocks noGrp="1"/>
          </p:cNvSpPr>
          <p:nvPr>
            <p:ph type="ctrTitle"/>
          </p:nvPr>
        </p:nvSpPr>
        <p:spPr/>
        <p:txBody>
          <a:bodyPr/>
          <a:lstStyle/>
          <a:p>
            <a:r>
              <a:rPr lang="en-US" dirty="0"/>
              <a:t>Monitoring and dashboarding in ICP</a:t>
            </a:r>
            <a:br>
              <a:rPr lang="en-US" dirty="0"/>
            </a:br>
            <a:endParaRPr lang="en-US" dirty="0"/>
          </a:p>
        </p:txBody>
      </p:sp>
      <p:sp>
        <p:nvSpPr>
          <p:cNvPr id="4" name="Subtitle 3"/>
          <p:cNvSpPr>
            <a:spLocks noGrp="1"/>
          </p:cNvSpPr>
          <p:nvPr>
            <p:ph type="subTitle" idx="1"/>
          </p:nvPr>
        </p:nvSpPr>
        <p:spPr>
          <a:xfrm>
            <a:off x="406402" y="4951777"/>
            <a:ext cx="9509760" cy="1502031"/>
          </a:xfrm>
        </p:spPr>
        <p:txBody>
          <a:bodyPr/>
          <a:lstStyle/>
          <a:p>
            <a:r>
              <a:rPr lang="en-US" dirty="0"/>
              <a:t>Ingo </a:t>
            </a:r>
            <a:r>
              <a:rPr lang="en-US" dirty="0" err="1"/>
              <a:t>Averdunk</a:t>
            </a:r>
            <a:r>
              <a:rPr lang="en-US" dirty="0"/>
              <a:t>  AVERDUNK@de.ibm.com</a:t>
            </a:r>
          </a:p>
          <a:p>
            <a:r>
              <a:rPr lang="en-US" dirty="0"/>
              <a:t>Raymond “Ray” Stoner </a:t>
            </a:r>
            <a:r>
              <a:rPr lang="en-US" dirty="0">
                <a:hlinkClick r:id="rId3"/>
              </a:rPr>
              <a:t>rstoner</a:t>
            </a:r>
            <a:r>
              <a:rPr lang="en-US" sz="2400" i="1" dirty="0">
                <a:hlinkClick r:id="rId3"/>
              </a:rPr>
              <a:t>@us.ibm.com</a:t>
            </a:r>
            <a:endParaRPr lang="en-US" sz="2400" i="1" dirty="0"/>
          </a:p>
          <a:p>
            <a:endParaRPr lang="en-US" sz="2400" i="1" dirty="0"/>
          </a:p>
          <a:p>
            <a:endParaRPr lang="en-US" sz="2400" dirty="0"/>
          </a:p>
        </p:txBody>
      </p:sp>
    </p:spTree>
    <p:extLst>
      <p:ext uri="{BB962C8B-B14F-4D97-AF65-F5344CB8AC3E}">
        <p14:creationId xmlns:p14="http://schemas.microsoft.com/office/powerpoint/2010/main" val="8015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solidFill>
                  <a:srgbClr val="FFFFFF"/>
                </a:solidFill>
                <a:latin typeface="Arial" panose="020B0604020202020204" pitchFamily="34" charset="0"/>
                <a:cs typeface="Arial" panose="020B0604020202020204" pitchFamily="34" charset="0"/>
              </a:rPr>
              <a:t>This Session only covers part of the toolchain</a:t>
            </a:r>
          </a:p>
        </p:txBody>
      </p:sp>
      <p:sp>
        <p:nvSpPr>
          <p:cNvPr id="5" name="Rounded Rectangle 44"/>
          <p:cNvSpPr>
            <a:spLocks noChangeArrowheads="1"/>
          </p:cNvSpPr>
          <p:nvPr/>
        </p:nvSpPr>
        <p:spPr bwMode="auto">
          <a:xfrm>
            <a:off x="2512105" y="852045"/>
            <a:ext cx="2615883"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6" name="TextBox 46"/>
          <p:cNvSpPr txBox="1">
            <a:spLocks noChangeArrowheads="1"/>
          </p:cNvSpPr>
          <p:nvPr/>
        </p:nvSpPr>
        <p:spPr bwMode="auto">
          <a:xfrm>
            <a:off x="2512104" y="7494985"/>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dirty="0">
                <a:solidFill>
                  <a:schemeClr val="accent1">
                    <a:lumMod val="60000"/>
                    <a:lumOff val="40000"/>
                  </a:schemeClr>
                </a:solidFill>
              </a:rPr>
              <a:t>Monitor</a:t>
            </a:r>
            <a:endParaRPr lang="en-US" altLang="en-US" sz="2560" i="1" dirty="0">
              <a:solidFill>
                <a:schemeClr val="accent1">
                  <a:lumMod val="60000"/>
                  <a:lumOff val="40000"/>
                </a:schemeClr>
              </a:solidFill>
            </a:endParaRPr>
          </a:p>
        </p:txBody>
      </p:sp>
      <p:sp>
        <p:nvSpPr>
          <p:cNvPr id="7" name="Rounded Rectangle 47"/>
          <p:cNvSpPr>
            <a:spLocks noChangeArrowheads="1"/>
          </p:cNvSpPr>
          <p:nvPr/>
        </p:nvSpPr>
        <p:spPr bwMode="auto">
          <a:xfrm>
            <a:off x="5521755" y="852045"/>
            <a:ext cx="2615883"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8" name="TextBox 48"/>
          <p:cNvSpPr txBox="1">
            <a:spLocks noChangeArrowheads="1"/>
          </p:cNvSpPr>
          <p:nvPr/>
        </p:nvSpPr>
        <p:spPr bwMode="auto">
          <a:xfrm>
            <a:off x="5521754" y="7494985"/>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a:solidFill>
                  <a:schemeClr val="accent1">
                    <a:lumMod val="60000"/>
                    <a:lumOff val="40000"/>
                  </a:schemeClr>
                </a:solidFill>
              </a:rPr>
              <a:t>Analyze</a:t>
            </a:r>
            <a:endParaRPr lang="en-US" altLang="en-US" sz="2560" i="1">
              <a:solidFill>
                <a:schemeClr val="accent1">
                  <a:lumMod val="60000"/>
                  <a:lumOff val="40000"/>
                </a:schemeClr>
              </a:solidFill>
            </a:endParaRPr>
          </a:p>
        </p:txBody>
      </p:sp>
      <p:sp>
        <p:nvSpPr>
          <p:cNvPr id="9" name="Rounded Rectangle 49"/>
          <p:cNvSpPr>
            <a:spLocks noChangeArrowheads="1"/>
          </p:cNvSpPr>
          <p:nvPr/>
        </p:nvSpPr>
        <p:spPr bwMode="auto">
          <a:xfrm>
            <a:off x="8531404" y="852045"/>
            <a:ext cx="2613755"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10" name="TextBox 50"/>
          <p:cNvSpPr txBox="1">
            <a:spLocks noChangeArrowheads="1"/>
          </p:cNvSpPr>
          <p:nvPr/>
        </p:nvSpPr>
        <p:spPr bwMode="auto">
          <a:xfrm>
            <a:off x="8525019" y="7494985"/>
            <a:ext cx="26201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a:solidFill>
                  <a:schemeClr val="accent1">
                    <a:lumMod val="60000"/>
                    <a:lumOff val="40000"/>
                  </a:schemeClr>
                </a:solidFill>
              </a:rPr>
              <a:t>Plan</a:t>
            </a:r>
            <a:endParaRPr lang="en-US" altLang="en-US" sz="2560" i="1">
              <a:solidFill>
                <a:schemeClr val="accent1">
                  <a:lumMod val="60000"/>
                  <a:lumOff val="40000"/>
                </a:schemeClr>
              </a:solidFill>
            </a:endParaRPr>
          </a:p>
        </p:txBody>
      </p:sp>
      <p:sp>
        <p:nvSpPr>
          <p:cNvPr id="11" name="Rounded Rectangle 51"/>
          <p:cNvSpPr>
            <a:spLocks noChangeArrowheads="1"/>
          </p:cNvSpPr>
          <p:nvPr/>
        </p:nvSpPr>
        <p:spPr bwMode="auto">
          <a:xfrm>
            <a:off x="11538925" y="852045"/>
            <a:ext cx="2615885"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12" name="TextBox 52"/>
          <p:cNvSpPr txBox="1">
            <a:spLocks noChangeArrowheads="1"/>
          </p:cNvSpPr>
          <p:nvPr/>
        </p:nvSpPr>
        <p:spPr bwMode="auto">
          <a:xfrm>
            <a:off x="11534668" y="7516356"/>
            <a:ext cx="26201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dirty="0">
                <a:solidFill>
                  <a:schemeClr val="accent1">
                    <a:lumMod val="60000"/>
                    <a:lumOff val="40000"/>
                  </a:schemeClr>
                </a:solidFill>
              </a:rPr>
              <a:t>Execute</a:t>
            </a:r>
            <a:endParaRPr lang="en-US" altLang="en-US" sz="2560" i="1" dirty="0">
              <a:solidFill>
                <a:schemeClr val="accent1">
                  <a:lumMod val="60000"/>
                  <a:lumOff val="40000"/>
                </a:schemeClr>
              </a:solidFill>
            </a:endParaRPr>
          </a:p>
        </p:txBody>
      </p:sp>
      <p:sp>
        <p:nvSpPr>
          <p:cNvPr id="13" name="TextBox 36"/>
          <p:cNvSpPr txBox="1">
            <a:spLocks noChangeArrowheads="1"/>
          </p:cNvSpPr>
          <p:nvPr/>
        </p:nvSpPr>
        <p:spPr bwMode="auto">
          <a:xfrm>
            <a:off x="2865429" y="4677095"/>
            <a:ext cx="1873050" cy="830997"/>
          </a:xfrm>
          <a:prstGeom prst="rect">
            <a:avLst/>
          </a:prstGeom>
          <a:solidFill>
            <a:schemeClr val="accent2">
              <a:lumMod val="40000"/>
              <a:lumOff val="60000"/>
            </a:schemeClr>
          </a:solidFill>
          <a:ln w="9525">
            <a:solidFill>
              <a:schemeClr val="accent1"/>
            </a:solidFill>
            <a:miter lim="800000"/>
            <a:headEnd/>
            <a:tailEnd/>
          </a:ln>
          <a:scene3d>
            <a:camera prst="orthographicFront"/>
            <a:lightRig rig="threePt" dir="t"/>
          </a:scene3d>
          <a:sp3d>
            <a:bevelT/>
          </a:sp3d>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Logging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4" name="TextBox 36"/>
          <p:cNvSpPr txBox="1">
            <a:spLocks noChangeArrowheads="1"/>
          </p:cNvSpPr>
          <p:nvPr/>
        </p:nvSpPr>
        <p:spPr bwMode="auto">
          <a:xfrm>
            <a:off x="2865429" y="3387326"/>
            <a:ext cx="1873050" cy="830997"/>
          </a:xfrm>
          <a:prstGeom prst="rect">
            <a:avLst/>
          </a:prstGeom>
          <a:solidFill>
            <a:schemeClr val="accent2">
              <a:lumMod val="40000"/>
              <a:lumOff val="60000"/>
            </a:schemeClr>
          </a:solidFill>
          <a:ln w="9525">
            <a:solidFill>
              <a:schemeClr val="accent1"/>
            </a:solidFill>
            <a:miter lim="800000"/>
            <a:headEnd/>
            <a:tailEnd/>
          </a:ln>
          <a:scene3d>
            <a:camera prst="orthographicFront"/>
            <a:lightRig rig="threePt" dir="t"/>
          </a:scene3d>
          <a:sp3d>
            <a:bevelT/>
          </a:sp3d>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Monitoring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5" name="TextBox 36"/>
          <p:cNvSpPr txBox="1">
            <a:spLocks noChangeArrowheads="1"/>
          </p:cNvSpPr>
          <p:nvPr/>
        </p:nvSpPr>
        <p:spPr bwMode="auto">
          <a:xfrm>
            <a:off x="6004915" y="4429339"/>
            <a:ext cx="1583578" cy="1077218"/>
          </a:xfrm>
          <a:prstGeom prst="rect">
            <a:avLst/>
          </a:prstGeom>
          <a:solidFill>
            <a:schemeClr val="accent2">
              <a:lumMod val="40000"/>
              <a:lumOff val="60000"/>
              <a:alpha val="65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Event</a:t>
            </a: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Management</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6" name="TextBox 36"/>
          <p:cNvSpPr txBox="1">
            <a:spLocks noChangeArrowheads="1"/>
          </p:cNvSpPr>
          <p:nvPr/>
        </p:nvSpPr>
        <p:spPr bwMode="auto">
          <a:xfrm>
            <a:off x="7330949" y="2795833"/>
            <a:ext cx="6083154" cy="830997"/>
          </a:xfrm>
          <a:prstGeom prst="rect">
            <a:avLst/>
          </a:prstGeom>
          <a:solidFill>
            <a:schemeClr val="accent2">
              <a:lumMod val="40000"/>
              <a:lumOff val="60000"/>
              <a:alpha val="65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Runbooks</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7" name="TextBox 36"/>
          <p:cNvSpPr txBox="1">
            <a:spLocks noChangeArrowheads="1"/>
          </p:cNvSpPr>
          <p:nvPr/>
        </p:nvSpPr>
        <p:spPr bwMode="auto">
          <a:xfrm>
            <a:off x="9036411" y="4674678"/>
            <a:ext cx="1583578" cy="830997"/>
          </a:xfrm>
          <a:prstGeom prst="rect">
            <a:avLst/>
          </a:prstGeom>
          <a:solidFill>
            <a:schemeClr val="accent2">
              <a:lumMod val="40000"/>
              <a:lumOff val="60000"/>
              <a:alpha val="65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Notification</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8" name="TextBox 36"/>
          <p:cNvSpPr txBox="1">
            <a:spLocks noChangeArrowheads="1"/>
          </p:cNvSpPr>
          <p:nvPr/>
        </p:nvSpPr>
        <p:spPr bwMode="auto">
          <a:xfrm>
            <a:off x="3510353" y="1351111"/>
            <a:ext cx="10029330"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Dashboards &amp; Reporting</a:t>
            </a:r>
            <a:b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b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19" name="Straight Arrow Connector 18"/>
          <p:cNvCxnSpPr>
            <a:stCxn id="14" idx="3"/>
            <a:endCxn id="15" idx="1"/>
          </p:cNvCxnSpPr>
          <p:nvPr/>
        </p:nvCxnSpPr>
        <p:spPr>
          <a:xfrm>
            <a:off x="4738479" y="3802825"/>
            <a:ext cx="1266436" cy="116512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5" idx="1"/>
          </p:cNvCxnSpPr>
          <p:nvPr/>
        </p:nvCxnSpPr>
        <p:spPr>
          <a:xfrm flipV="1">
            <a:off x="4738479" y="4967948"/>
            <a:ext cx="1266436" cy="12464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23" idx="1"/>
          </p:cNvCxnSpPr>
          <p:nvPr/>
        </p:nvCxnSpPr>
        <p:spPr>
          <a:xfrm>
            <a:off x="10619989" y="5090177"/>
            <a:ext cx="1429201" cy="432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3"/>
            <a:endCxn id="16" idx="2"/>
          </p:cNvCxnSpPr>
          <p:nvPr/>
        </p:nvCxnSpPr>
        <p:spPr>
          <a:xfrm flipV="1">
            <a:off x="7588493" y="3626830"/>
            <a:ext cx="2784033" cy="134111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36"/>
          <p:cNvSpPr txBox="1">
            <a:spLocks noChangeArrowheads="1"/>
          </p:cNvSpPr>
          <p:nvPr/>
        </p:nvSpPr>
        <p:spPr bwMode="auto">
          <a:xfrm>
            <a:off x="12049190" y="4679000"/>
            <a:ext cx="1657184" cy="830997"/>
          </a:xfrm>
          <a:prstGeom prst="rect">
            <a:avLst/>
          </a:prstGeom>
          <a:solidFill>
            <a:schemeClr val="accent2">
              <a:lumMod val="40000"/>
              <a:lumOff val="60000"/>
              <a:alpha val="65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Collaboration</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24" name="Straight Arrow Connector 23"/>
          <p:cNvCxnSpPr>
            <a:stCxn id="15" idx="3"/>
            <a:endCxn id="17" idx="1"/>
          </p:cNvCxnSpPr>
          <p:nvPr/>
        </p:nvCxnSpPr>
        <p:spPr>
          <a:xfrm>
            <a:off x="7588493" y="4967948"/>
            <a:ext cx="1447918" cy="12222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0"/>
            <a:endCxn id="16" idx="2"/>
          </p:cNvCxnSpPr>
          <p:nvPr/>
        </p:nvCxnSpPr>
        <p:spPr>
          <a:xfrm flipH="1" flipV="1">
            <a:off x="10372526" y="3626830"/>
            <a:ext cx="2505256" cy="105217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a:spLocks noChangeArrowheads="1"/>
          </p:cNvSpPr>
          <p:nvPr/>
        </p:nvSpPr>
        <p:spPr bwMode="auto">
          <a:xfrm>
            <a:off x="6004915" y="6516827"/>
            <a:ext cx="4839549" cy="830997"/>
          </a:xfrm>
          <a:prstGeom prst="rect">
            <a:avLst/>
          </a:prstGeom>
          <a:solidFill>
            <a:schemeClr val="accent2">
              <a:lumMod val="40000"/>
              <a:lumOff val="60000"/>
              <a:alpha val="65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Ticketing &amp; Trending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pic>
        <p:nvPicPr>
          <p:cNvPr id="4098" name="Picture 2" descr="http://wfarm1.dataknet.com/static/resources/icons/set151/ab6a39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030" y="5991428"/>
            <a:ext cx="1357774" cy="135777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stCxn id="4098" idx="3"/>
            <a:endCxn id="15" idx="1"/>
          </p:cNvCxnSpPr>
          <p:nvPr/>
        </p:nvCxnSpPr>
        <p:spPr>
          <a:xfrm flipV="1">
            <a:off x="4496804" y="4967948"/>
            <a:ext cx="1508111" cy="170236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98" idx="3"/>
            <a:endCxn id="37" idx="1"/>
          </p:cNvCxnSpPr>
          <p:nvPr/>
        </p:nvCxnSpPr>
        <p:spPr>
          <a:xfrm>
            <a:off x="4496804" y="6670315"/>
            <a:ext cx="1508111" cy="26201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5" idx="2"/>
            <a:endCxn id="37" idx="0"/>
          </p:cNvCxnSpPr>
          <p:nvPr/>
        </p:nvCxnSpPr>
        <p:spPr>
          <a:xfrm>
            <a:off x="6796704" y="5506557"/>
            <a:ext cx="1627986" cy="1010270"/>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7" idx="0"/>
            <a:endCxn id="17" idx="2"/>
          </p:cNvCxnSpPr>
          <p:nvPr/>
        </p:nvCxnSpPr>
        <p:spPr>
          <a:xfrm flipV="1">
            <a:off x="8424690" y="5505675"/>
            <a:ext cx="1403510" cy="101115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3" idx="2"/>
            <a:endCxn id="37" idx="0"/>
          </p:cNvCxnSpPr>
          <p:nvPr/>
        </p:nvCxnSpPr>
        <p:spPr>
          <a:xfrm flipH="1">
            <a:off x="8424690" y="5509997"/>
            <a:ext cx="4453092" cy="1006830"/>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8B9CD66C-32D9-4125-B21D-E37DB6BBEB53}"/>
              </a:ext>
            </a:extLst>
          </p:cNvPr>
          <p:cNvPicPr>
            <a:picLocks noChangeAspect="1"/>
          </p:cNvPicPr>
          <p:nvPr/>
        </p:nvPicPr>
        <p:blipFill>
          <a:blip r:embed="rId4"/>
          <a:stretch>
            <a:fillRect/>
          </a:stretch>
        </p:blipFill>
        <p:spPr>
          <a:xfrm>
            <a:off x="595024" y="3886062"/>
            <a:ext cx="1352550" cy="1143000"/>
          </a:xfrm>
          <a:prstGeom prst="rect">
            <a:avLst/>
          </a:prstGeom>
        </p:spPr>
      </p:pic>
      <p:cxnSp>
        <p:nvCxnSpPr>
          <p:cNvPr id="35" name="Straight Arrow Connector 34">
            <a:extLst>
              <a:ext uri="{FF2B5EF4-FFF2-40B4-BE49-F238E27FC236}">
                <a16:creationId xmlns:a16="http://schemas.microsoft.com/office/drawing/2014/main" xmlns="" id="{C6E2FF94-C210-4779-BB2B-0DD9B4604D84}"/>
              </a:ext>
            </a:extLst>
          </p:cNvPr>
          <p:cNvCxnSpPr>
            <a:cxnSpLocks/>
            <a:stCxn id="4" idx="3"/>
            <a:endCxn id="14" idx="1"/>
          </p:cNvCxnSpPr>
          <p:nvPr/>
        </p:nvCxnSpPr>
        <p:spPr>
          <a:xfrm flipV="1">
            <a:off x="1947574" y="3802825"/>
            <a:ext cx="917855" cy="65473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2C052E71-C8C6-4083-975E-4C1B3BA0237A}"/>
              </a:ext>
            </a:extLst>
          </p:cNvPr>
          <p:cNvCxnSpPr>
            <a:cxnSpLocks/>
            <a:stCxn id="4" idx="3"/>
            <a:endCxn id="13" idx="1"/>
          </p:cNvCxnSpPr>
          <p:nvPr/>
        </p:nvCxnSpPr>
        <p:spPr>
          <a:xfrm>
            <a:off x="1947574" y="4457562"/>
            <a:ext cx="917855" cy="63503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TextBox 46">
            <a:extLst>
              <a:ext uri="{FF2B5EF4-FFF2-40B4-BE49-F238E27FC236}">
                <a16:creationId xmlns:a16="http://schemas.microsoft.com/office/drawing/2014/main" xmlns="" id="{8247DA92-228C-49CE-B952-6D7DA78FA53C}"/>
              </a:ext>
            </a:extLst>
          </p:cNvPr>
          <p:cNvSpPr txBox="1">
            <a:spLocks noChangeArrowheads="1"/>
          </p:cNvSpPr>
          <p:nvPr/>
        </p:nvSpPr>
        <p:spPr bwMode="auto">
          <a:xfrm>
            <a:off x="-114925" y="5167914"/>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b="1" dirty="0">
                <a:solidFill>
                  <a:schemeClr val="accent1">
                    <a:lumMod val="60000"/>
                    <a:lumOff val="40000"/>
                  </a:schemeClr>
                </a:solidFill>
              </a:rPr>
              <a:t>ICP</a:t>
            </a:r>
            <a:endParaRPr lang="en-US" altLang="en-US" sz="2560" b="1" dirty="0">
              <a:solidFill>
                <a:schemeClr val="accent1">
                  <a:lumMod val="60000"/>
                  <a:lumOff val="40000"/>
                </a:schemeClr>
              </a:solidFill>
            </a:endParaRPr>
          </a:p>
        </p:txBody>
      </p:sp>
      <p:sp>
        <p:nvSpPr>
          <p:cNvPr id="36" name="TextBox 36">
            <a:extLst>
              <a:ext uri="{FF2B5EF4-FFF2-40B4-BE49-F238E27FC236}">
                <a16:creationId xmlns:a16="http://schemas.microsoft.com/office/drawing/2014/main" xmlns="" id="{E91A8FD9-8C5E-490E-96B4-944085CF73F0}"/>
              </a:ext>
            </a:extLst>
          </p:cNvPr>
          <p:cNvSpPr txBox="1">
            <a:spLocks noChangeArrowheads="1"/>
          </p:cNvSpPr>
          <p:nvPr/>
        </p:nvSpPr>
        <p:spPr bwMode="auto">
          <a:xfrm>
            <a:off x="3531822" y="1542922"/>
            <a:ext cx="3147947" cy="637849"/>
          </a:xfrm>
          <a:prstGeom prst="rect">
            <a:avLst/>
          </a:prstGeom>
          <a:solidFill>
            <a:schemeClr val="accent2">
              <a:lumMod val="40000"/>
              <a:lumOff val="60000"/>
            </a:schemeClr>
          </a:solidFill>
          <a:ln w="9525">
            <a:solidFill>
              <a:schemeClr val="accent1"/>
            </a:solidFill>
            <a:miter lim="800000"/>
            <a:headEnd/>
            <a:tailEnd/>
          </a:ln>
          <a:scene3d>
            <a:camera prst="orthographicFront"/>
            <a:lightRig rig="threePt" dir="t"/>
          </a:scene3d>
          <a:sp3d>
            <a:bevelT/>
          </a:sp3d>
          <a:extLst/>
        </p:spPr>
        <p:txBody>
          <a:bodyPr wrap="square" tIns="0" bIns="144000" anchor="b" anchorCtr="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Metrics, Logs, Events</a:t>
            </a:r>
          </a:p>
        </p:txBody>
      </p:sp>
    </p:spTree>
    <p:extLst>
      <p:ext uri="{BB962C8B-B14F-4D97-AF65-F5344CB8AC3E}">
        <p14:creationId xmlns:p14="http://schemas.microsoft.com/office/powerpoint/2010/main" val="333182792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425D6F-1E6F-4171-BD8C-AE3C39D3ED8B}"/>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Levels of CSMO in ICP</a:t>
            </a:r>
          </a:p>
        </p:txBody>
      </p:sp>
      <p:sp>
        <p:nvSpPr>
          <p:cNvPr id="5" name="TextBox 4">
            <a:extLst>
              <a:ext uri="{FF2B5EF4-FFF2-40B4-BE49-F238E27FC236}">
                <a16:creationId xmlns:a16="http://schemas.microsoft.com/office/drawing/2014/main" xmlns="" id="{8F40CADC-8D83-496A-A4B9-681F5E7A4433}"/>
              </a:ext>
            </a:extLst>
          </p:cNvPr>
          <p:cNvSpPr txBox="1"/>
          <p:nvPr/>
        </p:nvSpPr>
        <p:spPr>
          <a:xfrm>
            <a:off x="291887" y="947773"/>
            <a:ext cx="9007096" cy="5447645"/>
          </a:xfrm>
          <a:prstGeom prst="rect">
            <a:avLst/>
          </a:prstGeom>
          <a:noFill/>
        </p:spPr>
        <p:txBody>
          <a:bodyPr wrap="square" rtlCol="1">
            <a:spAutoFit/>
          </a:bodyPr>
          <a:lstStyle/>
          <a:p>
            <a:pPr marL="457200" indent="-457200">
              <a:buFont typeface="Arial" panose="020B0604020202020204" pitchFamily="34" charset="0"/>
              <a:buChar char="•"/>
            </a:pPr>
            <a:r>
              <a:rPr lang="en-US" dirty="0" err="1"/>
              <a:t>Lvl</a:t>
            </a:r>
            <a:r>
              <a:rPr lang="en-US" dirty="0"/>
              <a:t> 0 – Out of the box:</a:t>
            </a:r>
          </a:p>
          <a:p>
            <a:pPr marL="1188720" lvl="1" indent="-457200">
              <a:buFont typeface="Arial" panose="020B0604020202020204" pitchFamily="34" charset="0"/>
              <a:buChar char="•"/>
            </a:pPr>
            <a:r>
              <a:rPr lang="en-US" dirty="0" err="1"/>
              <a:t>Builtin</a:t>
            </a:r>
            <a:r>
              <a:rPr lang="en-US" dirty="0"/>
              <a:t> Dashboard for metrics</a:t>
            </a:r>
          </a:p>
          <a:p>
            <a:pPr marL="1188720" lvl="1" indent="-457200">
              <a:buFont typeface="Arial" panose="020B0604020202020204" pitchFamily="34" charset="0"/>
              <a:buChar char="•"/>
            </a:pPr>
            <a:r>
              <a:rPr lang="en-US" dirty="0" err="1"/>
              <a:t>Builtin</a:t>
            </a:r>
            <a:r>
              <a:rPr lang="en-US" dirty="0"/>
              <a:t> Log console</a:t>
            </a:r>
          </a:p>
          <a:p>
            <a:pPr marL="457200" indent="-457200">
              <a:buFont typeface="Arial" panose="020B0604020202020204" pitchFamily="34" charset="0"/>
              <a:buChar char="•"/>
            </a:pPr>
            <a:r>
              <a:rPr lang="en-US" dirty="0" err="1"/>
              <a:t>Lvl</a:t>
            </a:r>
            <a:r>
              <a:rPr lang="en-US" dirty="0"/>
              <a:t> 1 – Default monitoring workloads</a:t>
            </a:r>
          </a:p>
          <a:p>
            <a:pPr marL="1188720" lvl="1" indent="-457200">
              <a:buFont typeface="Arial" panose="020B0604020202020204" pitchFamily="34" charset="0"/>
              <a:buChar char="•"/>
            </a:pPr>
            <a:r>
              <a:rPr lang="en-US" dirty="0"/>
              <a:t>Deploy Prometheus for metrics</a:t>
            </a:r>
          </a:p>
          <a:p>
            <a:pPr marL="1188720" lvl="1" indent="-457200">
              <a:buFont typeface="Arial" panose="020B0604020202020204" pitchFamily="34" charset="0"/>
              <a:buChar char="•"/>
            </a:pPr>
            <a:r>
              <a:rPr lang="en-US" dirty="0"/>
              <a:t>Deploy ELK for Logging</a:t>
            </a:r>
          </a:p>
          <a:p>
            <a:pPr marL="457200" indent="-457200">
              <a:buFont typeface="Arial" panose="020B0604020202020204" pitchFamily="34" charset="0"/>
              <a:buChar char="•"/>
            </a:pPr>
            <a:r>
              <a:rPr lang="en-US" dirty="0" err="1"/>
              <a:t>Lvl</a:t>
            </a:r>
            <a:r>
              <a:rPr lang="en-US" dirty="0"/>
              <a:t> 2 – External Monitoring and Logging</a:t>
            </a:r>
          </a:p>
          <a:p>
            <a:pPr marL="1188720" lvl="1" indent="-457200">
              <a:buFont typeface="Arial" panose="020B0604020202020204" pitchFamily="34" charset="0"/>
              <a:buChar char="•"/>
            </a:pPr>
            <a:r>
              <a:rPr lang="en-US" dirty="0"/>
              <a:t>External APM monitors metrics and thresholds </a:t>
            </a:r>
          </a:p>
          <a:p>
            <a:pPr marL="1188720" lvl="1" indent="-457200">
              <a:buFont typeface="Arial" panose="020B0604020202020204" pitchFamily="34" charset="0"/>
              <a:buChar char="•"/>
            </a:pPr>
            <a:r>
              <a:rPr lang="en-US" dirty="0"/>
              <a:t>ELK stacks forwards to external ELK stack</a:t>
            </a:r>
          </a:p>
          <a:p>
            <a:pPr marL="457200" indent="-457200">
              <a:buFont typeface="Arial" panose="020B0604020202020204" pitchFamily="34" charset="0"/>
              <a:buChar char="•"/>
            </a:pPr>
            <a:r>
              <a:rPr lang="en-US" dirty="0" err="1"/>
              <a:t>Lvl</a:t>
            </a:r>
            <a:r>
              <a:rPr lang="en-US" dirty="0"/>
              <a:t> 3 – Integration with CSMO toolchain</a:t>
            </a:r>
          </a:p>
          <a:p>
            <a:pPr marL="1188720" lvl="1" indent="-457200">
              <a:buFont typeface="Arial" panose="020B0604020202020204" pitchFamily="34" charset="0"/>
              <a:buChar char="•"/>
            </a:pPr>
            <a:r>
              <a:rPr lang="en-US" dirty="0"/>
              <a:t>Forward events to NOI</a:t>
            </a:r>
          </a:p>
          <a:p>
            <a:pPr marL="1188720" lvl="1" indent="-457200">
              <a:buFont typeface="Arial" panose="020B0604020202020204" pitchFamily="34" charset="0"/>
              <a:buChar char="•"/>
            </a:pPr>
            <a:r>
              <a:rPr lang="en-US" dirty="0"/>
              <a:t>Forward Log events to NOI</a:t>
            </a:r>
            <a:endParaRPr lang="he-IL" dirty="0"/>
          </a:p>
        </p:txBody>
      </p:sp>
    </p:spTree>
    <p:extLst>
      <p:ext uri="{BB962C8B-B14F-4D97-AF65-F5344CB8AC3E}">
        <p14:creationId xmlns:p14="http://schemas.microsoft.com/office/powerpoint/2010/main" val="366088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4344" y="7274925"/>
            <a:ext cx="24695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a:ea typeface="+mn-ea"/>
                <a:cs typeface="+mn-cs"/>
                <a:sym typeface="Helvetica Light"/>
              </a:rPr>
              <a:t>Influencers:</a:t>
            </a:r>
          </a:p>
        </p:txBody>
      </p:sp>
      <p:sp>
        <p:nvSpPr>
          <p:cNvPr id="8" name="TextBox 7"/>
          <p:cNvSpPr txBox="1"/>
          <p:nvPr/>
        </p:nvSpPr>
        <p:spPr>
          <a:xfrm>
            <a:off x="0" y="1226279"/>
            <a:ext cx="228623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mn-cs"/>
                <a:sym typeface="Helvetica Light"/>
              </a:rPr>
              <a:t>Primary Role</a:t>
            </a:r>
          </a:p>
        </p:txBody>
      </p:sp>
      <p:grpSp>
        <p:nvGrpSpPr>
          <p:cNvPr id="3" name="Group 2">
            <a:extLst>
              <a:ext uri="{FF2B5EF4-FFF2-40B4-BE49-F238E27FC236}">
                <a16:creationId xmlns:a16="http://schemas.microsoft.com/office/drawing/2014/main" xmlns="" id="{4873510F-8B4A-49CE-A4F8-C314E00B9648}"/>
              </a:ext>
            </a:extLst>
          </p:cNvPr>
          <p:cNvGrpSpPr/>
          <p:nvPr/>
        </p:nvGrpSpPr>
        <p:grpSpPr>
          <a:xfrm>
            <a:off x="1389131" y="4331123"/>
            <a:ext cx="12673176" cy="2813362"/>
            <a:chOff x="1532022" y="953825"/>
            <a:chExt cx="12673176" cy="2813362"/>
          </a:xfrm>
        </p:grpSpPr>
        <p:sp>
          <p:nvSpPr>
            <p:cNvPr id="10" name="TextBox 9"/>
            <p:cNvSpPr txBox="1"/>
            <p:nvPr/>
          </p:nvSpPr>
          <p:spPr>
            <a:xfrm>
              <a:off x="2692601" y="3387596"/>
              <a:ext cx="161786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sym typeface="Helvetica Light"/>
                </a:rPr>
                <a:t>User, Buyer</a:t>
              </a:r>
            </a:p>
          </p:txBody>
        </p:sp>
        <p:sp>
          <p:nvSpPr>
            <p:cNvPr id="11" name="TextBox 10"/>
            <p:cNvSpPr txBox="1"/>
            <p:nvPr/>
          </p:nvSpPr>
          <p:spPr>
            <a:xfrm>
              <a:off x="5235562" y="1245370"/>
              <a:ext cx="8969636" cy="1477328"/>
            </a:xfrm>
            <a:prstGeom prst="rect">
              <a:avLst/>
            </a:prstGeom>
            <a:solidFill>
              <a:schemeClr val="tx2">
                <a:lumMod val="40000"/>
                <a:lumOff val="60000"/>
              </a:schemeClr>
            </a:solidFill>
          </p:spPr>
          <p:txBody>
            <a:bodyPr wrap="squar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Jane can immediately leverage CI/CD to rapidly develop, test and deliver her applications</a:t>
              </a:r>
              <a:r>
                <a:rPr kumimoji="0" lang="en-US" sz="1800" b="0" i="0" u="none" strike="noStrike" kern="1200" cap="none" spc="0" normalizeH="0" baseline="0" noProof="0" dirty="0">
                  <a:ln>
                    <a:noFill/>
                  </a:ln>
                  <a:solidFill>
                    <a:srgbClr val="000000"/>
                  </a:solidFill>
                  <a:effectLst/>
                  <a:uLnTx/>
                  <a:uFillTx/>
                  <a:latin typeface="Calibri"/>
                  <a:ea typeface="+mn-ea"/>
                  <a:cs typeface="+mn-cs"/>
                </a:rPr>
                <a:t> </a:t>
              </a:r>
              <a:r>
                <a:rPr kumimoji="0" lang="en-US" sz="1800" b="0" i="0" u="none" strike="noStrike" kern="1200" cap="none" spc="0" normalizeH="0" baseline="0" noProof="0" dirty="0">
                  <a:ln>
                    <a:noFill/>
                  </a:ln>
                  <a:solidFill>
                    <a:srgbClr val="FFFFFF"/>
                  </a:solidFill>
                  <a:effectLst/>
                  <a:uLnTx/>
                  <a:uFillTx/>
                  <a:latin typeface="Calibri"/>
                  <a:ea typeface="+mn-ea"/>
                  <a:cs typeface="+mn-cs"/>
                </a:rPr>
                <a:t>on the IBM cloud platform. She has a core set of services she needs, including  data and application runtime services, with prescriptive guidance for moving heritage workloads to the cloud and/or creating new cloud native applications. She can also safely integrate off-premises cloud services into her application. </a:t>
              </a:r>
            </a:p>
          </p:txBody>
        </p:sp>
        <p:pic>
          <p:nvPicPr>
            <p:cNvPr id="12" name="Picture 11"/>
            <p:cNvPicPr>
              <a:picLocks noChangeAspect="1"/>
            </p:cNvPicPr>
            <p:nvPr/>
          </p:nvPicPr>
          <p:blipFill>
            <a:blip r:embed="rId2"/>
            <a:stretch>
              <a:fillRect/>
            </a:stretch>
          </p:blipFill>
          <p:spPr>
            <a:xfrm>
              <a:off x="2623918" y="953825"/>
              <a:ext cx="1705703" cy="1584771"/>
            </a:xfrm>
            <a:prstGeom prst="rect">
              <a:avLst/>
            </a:prstGeom>
          </p:spPr>
        </p:pic>
        <p:sp>
          <p:nvSpPr>
            <p:cNvPr id="13" name="Rectangle 12"/>
            <p:cNvSpPr>
              <a:spLocks noChangeArrowheads="1"/>
            </p:cNvSpPr>
            <p:nvPr/>
          </p:nvSpPr>
          <p:spPr bwMode="auto">
            <a:xfrm>
              <a:off x="1532022" y="2538596"/>
              <a:ext cx="3943916" cy="85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864" tIns="27432" rIns="54864" bIns="27432">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Jane</a:t>
              </a:r>
              <a:endParaRPr kumimoji="0" lang="en-US" sz="1400" b="1" i="0"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endParaRP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Enterprise Developer</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Responsible for modernizing existing applications</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and Creating new Cloud Native Workloads</a:t>
              </a:r>
              <a:endPar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endParaRPr>
            </a:p>
          </p:txBody>
        </p:sp>
      </p:grpSp>
      <p:sp>
        <p:nvSpPr>
          <p:cNvPr id="15" name="TextBox 14"/>
          <p:cNvSpPr txBox="1"/>
          <p:nvPr/>
        </p:nvSpPr>
        <p:spPr>
          <a:xfrm>
            <a:off x="-154059" y="4361651"/>
            <a:ext cx="259435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mn-cs"/>
                <a:sym typeface="Helvetica Light"/>
              </a:rPr>
              <a:t>Secondary </a:t>
            </a:r>
            <a:r>
              <a:rPr kumimoji="0" lang="en-US" sz="2000" b="1" i="0" u="none" strike="noStrike" kern="1200" cap="none" spc="0" normalizeH="0" baseline="0" noProof="0" dirty="0">
                <a:ln>
                  <a:noFill/>
                </a:ln>
                <a:solidFill>
                  <a:srgbClr val="000000"/>
                </a:solidFill>
                <a:effectLst/>
                <a:uLnTx/>
                <a:uFillTx/>
                <a:latin typeface="Calibri"/>
                <a:ea typeface="+mn-ea"/>
                <a:cs typeface="+mn-cs"/>
                <a:sym typeface="Helvetica Light"/>
              </a:rPr>
              <a:t>Role</a:t>
            </a:r>
          </a:p>
        </p:txBody>
      </p:sp>
      <p:grpSp>
        <p:nvGrpSpPr>
          <p:cNvPr id="2" name="Group 1">
            <a:extLst>
              <a:ext uri="{FF2B5EF4-FFF2-40B4-BE49-F238E27FC236}">
                <a16:creationId xmlns:a16="http://schemas.microsoft.com/office/drawing/2014/main" xmlns="" id="{8D5A325E-C1EC-4EA1-84BC-D074AE738EAC}"/>
              </a:ext>
            </a:extLst>
          </p:cNvPr>
          <p:cNvGrpSpPr/>
          <p:nvPr/>
        </p:nvGrpSpPr>
        <p:grpSpPr>
          <a:xfrm>
            <a:off x="1839800" y="1217365"/>
            <a:ext cx="12445609" cy="2996170"/>
            <a:chOff x="1839799" y="4092134"/>
            <a:chExt cx="12445609" cy="2996170"/>
          </a:xfrm>
        </p:grpSpPr>
        <p:sp>
          <p:nvSpPr>
            <p:cNvPr id="16" name="TextBox 15"/>
            <p:cNvSpPr txBox="1"/>
            <p:nvPr/>
          </p:nvSpPr>
          <p:spPr>
            <a:xfrm>
              <a:off x="2662964" y="6708713"/>
              <a:ext cx="161786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a:ea typeface="+mn-ea"/>
                  <a:cs typeface="+mn-cs"/>
                  <a:sym typeface="Helvetica Light"/>
                </a:rPr>
                <a:t>User, Buyer</a:t>
              </a:r>
              <a:endParaRPr kumimoji="0" lang="en-US" sz="1800" b="0" i="0" u="none" strike="noStrike" kern="1200" cap="none" spc="0" normalizeH="0" baseline="0" noProof="0" dirty="0">
                <a:ln>
                  <a:noFill/>
                </a:ln>
                <a:solidFill>
                  <a:srgbClr val="000000"/>
                </a:solidFill>
                <a:effectLst/>
                <a:uLnTx/>
                <a:uFillTx/>
                <a:latin typeface="Calibri"/>
                <a:ea typeface="+mn-ea"/>
                <a:cs typeface="+mn-cs"/>
                <a:sym typeface="Helvetica Light"/>
              </a:endParaRPr>
            </a:p>
          </p:txBody>
        </p:sp>
        <p:sp>
          <p:nvSpPr>
            <p:cNvPr id="17" name="TextBox 16"/>
            <p:cNvSpPr txBox="1"/>
            <p:nvPr/>
          </p:nvSpPr>
          <p:spPr>
            <a:xfrm>
              <a:off x="5315772" y="4361651"/>
              <a:ext cx="8969636" cy="1477328"/>
            </a:xfrm>
            <a:prstGeom prst="rect">
              <a:avLst/>
            </a:prstGeom>
            <a:solidFill>
              <a:schemeClr val="tx2">
                <a:lumMod val="40000"/>
                <a:lumOff val="60000"/>
              </a:schemeClr>
            </a:solidFill>
          </p:spPr>
          <p:txBody>
            <a:bodyPr wrap="square" rtlCol="0">
              <a:spAutoFit/>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Todd has confidence in the private cloud platform.  He knows corporate data is secure and in compliance with government regulations and/or industry standards.  He has control and visibility of the running applications and can quickly update workloads and the underlying platform using continuous delivery techniques, without requiring downtime. Application data is automatically managed for backup, recovery, and disaster failover into alternate locations.</a:t>
              </a: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9249" y="4092134"/>
              <a:ext cx="1612245" cy="1550312"/>
            </a:xfrm>
            <a:prstGeom prst="rect">
              <a:avLst/>
            </a:prstGeom>
          </p:spPr>
        </p:pic>
        <p:sp>
          <p:nvSpPr>
            <p:cNvPr id="19" name="Rectangle 18"/>
            <p:cNvSpPr>
              <a:spLocks noChangeArrowheads="1"/>
            </p:cNvSpPr>
            <p:nvPr/>
          </p:nvSpPr>
          <p:spPr bwMode="auto">
            <a:xfrm>
              <a:off x="1839799" y="5759255"/>
              <a:ext cx="3142808" cy="855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4864" tIns="27432" rIns="54864" bIns="27432">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Todd</a:t>
              </a:r>
              <a:endParaRPr kumimoji="0" lang="en-US" sz="1400" b="1" i="0"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endParaRP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Operations / Admin</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Responsible for infrastructure, security, </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sym typeface="Helvetica Light" charset="0"/>
                </a:rPr>
                <a:t>and management of the environment</a:t>
              </a:r>
              <a:endParaRPr kumimoji="0" lang="en-US" sz="1100" b="0" i="1" u="none" strike="noStrike" kern="1200" cap="none" spc="0" normalizeH="0" baseline="0" noProof="0" dirty="0">
                <a:ln>
                  <a:noFill/>
                </a:ln>
                <a:solidFill>
                  <a:srgbClr val="427BBC"/>
                </a:solidFill>
                <a:effectLst/>
                <a:uLnTx/>
                <a:uFillTx/>
                <a:latin typeface="Arial" charset="0"/>
                <a:ea typeface="Arial" charset="0"/>
                <a:cs typeface="Arial" charset="0"/>
              </a:endParaRPr>
            </a:p>
          </p:txBody>
        </p:sp>
      </p:grpSp>
      <p:sp>
        <p:nvSpPr>
          <p:cNvPr id="20" name="TextBox 19"/>
          <p:cNvSpPr txBox="1"/>
          <p:nvPr/>
        </p:nvSpPr>
        <p:spPr>
          <a:xfrm>
            <a:off x="1839800" y="7270653"/>
            <a:ext cx="10159696"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4F81BD"/>
                </a:solidFill>
                <a:effectLst/>
                <a:uLnTx/>
                <a:uFillTx/>
                <a:latin typeface="Calibri"/>
                <a:ea typeface="+mn-ea"/>
                <a:cs typeface="+mn-cs"/>
                <a:sym typeface="Helvetica Light"/>
              </a:rPr>
              <a:t>Lines of business / application owners, Cloud / Application architects, Security teams, Regulatory and compliance owners </a:t>
            </a:r>
          </a:p>
        </p:txBody>
      </p:sp>
      <p:sp>
        <p:nvSpPr>
          <p:cNvPr id="29" name="Title 1"/>
          <p:cNvSpPr txBox="1">
            <a:spLocks/>
          </p:cNvSpPr>
          <p:nvPr/>
        </p:nvSpPr>
        <p:spPr bwMode="auto">
          <a:xfrm>
            <a:off x="154344" y="106221"/>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This week</a:t>
            </a:r>
            <a:r>
              <a:rPr kumimoji="0" lang="en-US" sz="2880" b="1" i="0" u="none" strike="noStrike" kern="1200" cap="none" spc="0" normalizeH="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 we have been focused on the personas below</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5" name="TextBox 4"/>
          <p:cNvSpPr txBox="1"/>
          <p:nvPr/>
        </p:nvSpPr>
        <p:spPr>
          <a:xfrm>
            <a:off x="5315773" y="3164610"/>
            <a:ext cx="6294737" cy="646331"/>
          </a:xfrm>
          <a:prstGeom prst="rect">
            <a:avLst/>
          </a:prstGeom>
          <a:noFill/>
        </p:spPr>
        <p:txBody>
          <a:bodyPr wrap="none" rtlCol="0">
            <a:spAutoFit/>
          </a:bodyPr>
          <a:lstStyle/>
          <a:p>
            <a:r>
              <a:rPr lang="en-US" sz="1800" dirty="0"/>
              <a:t>Todd receives incident alerts</a:t>
            </a:r>
          </a:p>
          <a:p>
            <a:r>
              <a:rPr lang="en-US" sz="1800" dirty="0"/>
              <a:t>He Ensures monitoring is in place for the application components</a:t>
            </a:r>
          </a:p>
        </p:txBody>
      </p:sp>
      <p:sp>
        <p:nvSpPr>
          <p:cNvPr id="21" name="TextBox 20"/>
          <p:cNvSpPr txBox="1"/>
          <p:nvPr/>
        </p:nvSpPr>
        <p:spPr>
          <a:xfrm>
            <a:off x="5275355" y="6311668"/>
            <a:ext cx="8336898" cy="646331"/>
          </a:xfrm>
          <a:prstGeom prst="rect">
            <a:avLst/>
          </a:prstGeom>
          <a:noFill/>
        </p:spPr>
        <p:txBody>
          <a:bodyPr wrap="none" rtlCol="0">
            <a:spAutoFit/>
          </a:bodyPr>
          <a:lstStyle/>
          <a:p>
            <a:r>
              <a:rPr lang="en-US" sz="1800" dirty="0"/>
              <a:t>Jane leverages build to manage so that Todd can deploy “health” tests against the APIs.</a:t>
            </a:r>
          </a:p>
          <a:p>
            <a:r>
              <a:rPr lang="en-US" sz="1800" dirty="0"/>
              <a:t>She is concerned with her applications performance and trends</a:t>
            </a:r>
          </a:p>
        </p:txBody>
      </p:sp>
    </p:spTree>
    <p:extLst>
      <p:ext uri="{BB962C8B-B14F-4D97-AF65-F5344CB8AC3E}">
        <p14:creationId xmlns:p14="http://schemas.microsoft.com/office/powerpoint/2010/main" val="59806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solidFill>
                  <a:srgbClr val="FFFFFF"/>
                </a:solidFill>
                <a:latin typeface="Arial" panose="020B0604020202020204" pitchFamily="34" charset="0"/>
                <a:cs typeface="Arial" panose="020B0604020202020204" pitchFamily="34" charset="0"/>
              </a:rPr>
              <a:t>CSMO Roles in Service Management for ICP </a:t>
            </a:r>
          </a:p>
        </p:txBody>
      </p:sp>
      <p:sp>
        <p:nvSpPr>
          <p:cNvPr id="4" name="Rounded Rectangle 3"/>
          <p:cNvSpPr/>
          <p:nvPr/>
        </p:nvSpPr>
        <p:spPr>
          <a:xfrm>
            <a:off x="213703" y="1150705"/>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5" name="Rounded Rectangle 4"/>
          <p:cNvSpPr/>
          <p:nvPr/>
        </p:nvSpPr>
        <p:spPr>
          <a:xfrm>
            <a:off x="3106866" y="1147969"/>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6" name="Rounded Rectangle 5"/>
          <p:cNvSpPr/>
          <p:nvPr/>
        </p:nvSpPr>
        <p:spPr>
          <a:xfrm>
            <a:off x="6000029" y="1145233"/>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7" name="Rounded Rectangle 6"/>
          <p:cNvSpPr/>
          <p:nvPr/>
        </p:nvSpPr>
        <p:spPr>
          <a:xfrm>
            <a:off x="8893193" y="1142497"/>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8" name="Rounded Rectangle 7"/>
          <p:cNvSpPr/>
          <p:nvPr/>
        </p:nvSpPr>
        <p:spPr>
          <a:xfrm>
            <a:off x="11786356" y="1139761"/>
            <a:ext cx="2581026" cy="66412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640"/>
          </a:p>
        </p:txBody>
      </p:sp>
      <p:sp>
        <p:nvSpPr>
          <p:cNvPr id="12" name="Title 4"/>
          <p:cNvSpPr>
            <a:spLocks noGrp="1"/>
          </p:cNvSpPr>
          <p:nvPr/>
        </p:nvSpPr>
        <p:spPr bwMode="auto">
          <a:xfrm>
            <a:off x="6000029" y="1259758"/>
            <a:ext cx="2581026" cy="70916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SME / </a:t>
            </a:r>
            <a:br>
              <a:rPr lang="en-US" sz="2560" b="1" dirty="0">
                <a:solidFill>
                  <a:schemeClr val="tx1"/>
                </a:solidFill>
              </a:rPr>
            </a:br>
            <a:r>
              <a:rPr lang="en-US" sz="2560" b="1" dirty="0">
                <a:solidFill>
                  <a:schemeClr val="tx1"/>
                </a:solidFill>
              </a:rPr>
              <a:t>Developer</a:t>
            </a:r>
          </a:p>
        </p:txBody>
      </p:sp>
      <p:sp>
        <p:nvSpPr>
          <p:cNvPr id="13" name="Title 4"/>
          <p:cNvSpPr>
            <a:spLocks noGrp="1"/>
          </p:cNvSpPr>
          <p:nvPr/>
        </p:nvSpPr>
        <p:spPr bwMode="auto">
          <a:xfrm>
            <a:off x="3106866" y="1249833"/>
            <a:ext cx="2581026" cy="70916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Incident </a:t>
            </a:r>
            <a:br>
              <a:rPr lang="en-US" sz="2560" b="1" dirty="0">
                <a:solidFill>
                  <a:schemeClr val="tx1"/>
                </a:solidFill>
              </a:rPr>
            </a:br>
            <a:r>
              <a:rPr lang="en-US" sz="2560" b="1" dirty="0">
                <a:solidFill>
                  <a:schemeClr val="tx1"/>
                </a:solidFill>
              </a:rPr>
              <a:t>Commander</a:t>
            </a:r>
          </a:p>
        </p:txBody>
      </p:sp>
      <p:sp>
        <p:nvSpPr>
          <p:cNvPr id="14" name="Title 4"/>
          <p:cNvSpPr>
            <a:spLocks noGrp="1"/>
          </p:cNvSpPr>
          <p:nvPr/>
        </p:nvSpPr>
        <p:spPr bwMode="auto">
          <a:xfrm>
            <a:off x="213703" y="1248972"/>
            <a:ext cx="2581026" cy="70916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First </a:t>
            </a:r>
            <a:br>
              <a:rPr lang="en-US" sz="2560" b="1" dirty="0">
                <a:solidFill>
                  <a:schemeClr val="tx1"/>
                </a:solidFill>
              </a:rPr>
            </a:br>
            <a:r>
              <a:rPr lang="en-US" sz="2560" b="1" dirty="0">
                <a:solidFill>
                  <a:schemeClr val="tx1"/>
                </a:solidFill>
              </a:rPr>
              <a:t>Responder</a:t>
            </a:r>
          </a:p>
        </p:txBody>
      </p:sp>
      <p:sp>
        <p:nvSpPr>
          <p:cNvPr id="15" name="Title 4"/>
          <p:cNvSpPr>
            <a:spLocks noGrp="1"/>
          </p:cNvSpPr>
          <p:nvPr/>
        </p:nvSpPr>
        <p:spPr bwMode="auto">
          <a:xfrm>
            <a:off x="8893193" y="1242545"/>
            <a:ext cx="2581026" cy="1063753"/>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Site Reliability </a:t>
            </a:r>
            <a:br>
              <a:rPr lang="en-US" sz="2560" b="1" dirty="0">
                <a:solidFill>
                  <a:schemeClr val="tx1"/>
                </a:solidFill>
              </a:rPr>
            </a:br>
            <a:r>
              <a:rPr lang="en-US" sz="2560" b="1" dirty="0">
                <a:solidFill>
                  <a:schemeClr val="tx1"/>
                </a:solidFill>
              </a:rPr>
              <a:t>Engineer </a:t>
            </a:r>
            <a:br>
              <a:rPr lang="en-US" sz="2560" b="1" dirty="0">
                <a:solidFill>
                  <a:schemeClr val="tx1"/>
                </a:solidFill>
              </a:rPr>
            </a:br>
            <a:r>
              <a:rPr lang="en-US" sz="2560" b="1" dirty="0">
                <a:solidFill>
                  <a:schemeClr val="tx1"/>
                </a:solidFill>
              </a:rPr>
              <a:t>(SRE)</a:t>
            </a:r>
          </a:p>
        </p:txBody>
      </p:sp>
      <p:sp>
        <p:nvSpPr>
          <p:cNvPr id="16" name="Title 4"/>
          <p:cNvSpPr>
            <a:spLocks noGrp="1"/>
          </p:cNvSpPr>
          <p:nvPr/>
        </p:nvSpPr>
        <p:spPr bwMode="auto">
          <a:xfrm>
            <a:off x="11786356" y="1227707"/>
            <a:ext cx="2581026" cy="354584"/>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a:lstStyle>
          <a:p>
            <a:pPr algn="ctr"/>
            <a:r>
              <a:rPr lang="en-US" sz="2560" b="1" dirty="0">
                <a:solidFill>
                  <a:schemeClr val="tx1"/>
                </a:solidFill>
              </a:rPr>
              <a:t>Cloud Operator</a:t>
            </a:r>
          </a:p>
        </p:txBody>
      </p:sp>
      <p:sp>
        <p:nvSpPr>
          <p:cNvPr id="17" name="Content Placeholder 5"/>
          <p:cNvSpPr>
            <a:spLocks noGrp="1"/>
          </p:cNvSpPr>
          <p:nvPr/>
        </p:nvSpPr>
        <p:spPr bwMode="auto">
          <a:xfrm>
            <a:off x="8893193" y="2459615"/>
            <a:ext cx="2581026" cy="438721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Ensuring a Durable Focus on Engineering</a:t>
            </a:r>
          </a:p>
          <a:p>
            <a:pPr indent="-137160">
              <a:buClr>
                <a:schemeClr val="tx1"/>
              </a:buClr>
            </a:pPr>
            <a:r>
              <a:rPr lang="de-DE" sz="1440" dirty="0">
                <a:solidFill>
                  <a:schemeClr val="tx1"/>
                </a:solidFill>
              </a:rPr>
              <a:t>Full access to and authority to fix, extend, and scale the code to keep it working and harden it against threats.</a:t>
            </a:r>
            <a:endParaRPr lang="en-US" sz="1440" dirty="0">
              <a:solidFill>
                <a:schemeClr val="tx1"/>
              </a:solidFill>
            </a:endParaRPr>
          </a:p>
          <a:p>
            <a:pPr indent="-137160">
              <a:buClr>
                <a:schemeClr val="tx1"/>
              </a:buClr>
            </a:pPr>
            <a:r>
              <a:rPr lang="en-US" sz="1440" dirty="0">
                <a:solidFill>
                  <a:schemeClr val="tx1"/>
                </a:solidFill>
              </a:rPr>
              <a:t>Pursuing Maximum Change Velocity Without Violating a Service’s SLO</a:t>
            </a:r>
          </a:p>
          <a:p>
            <a:pPr indent="-137160">
              <a:buClr>
                <a:schemeClr val="tx1"/>
              </a:buClr>
            </a:pPr>
            <a:r>
              <a:rPr lang="en-US" sz="1440" dirty="0">
                <a:solidFill>
                  <a:schemeClr val="tx1"/>
                </a:solidFill>
              </a:rPr>
              <a:t>Focused on reliability, scalability and development of the Cloud infrastructure</a:t>
            </a:r>
          </a:p>
          <a:p>
            <a:pPr indent="-137160">
              <a:buClr>
                <a:schemeClr val="tx1"/>
              </a:buClr>
            </a:pPr>
            <a:r>
              <a:rPr lang="en-US" sz="1440" dirty="0">
                <a:solidFill>
                  <a:schemeClr val="tx1"/>
                </a:solidFill>
              </a:rPr>
              <a:t>Eliminate or reduce the losses through root cause analysis</a:t>
            </a:r>
          </a:p>
          <a:p>
            <a:pPr indent="-137160">
              <a:buClr>
                <a:schemeClr val="tx1"/>
              </a:buClr>
            </a:pPr>
            <a:r>
              <a:rPr lang="de-DE" sz="1440" dirty="0">
                <a:solidFill>
                  <a:schemeClr val="tx1"/>
                </a:solidFill>
              </a:rPr>
              <a:t>Identifying Trends</a:t>
            </a:r>
            <a:endParaRPr lang="en-US" sz="1440" dirty="0">
              <a:solidFill>
                <a:schemeClr val="tx1"/>
              </a:solidFill>
            </a:endParaRPr>
          </a:p>
        </p:txBody>
      </p:sp>
      <p:sp>
        <p:nvSpPr>
          <p:cNvPr id="18" name="Content Placeholder 5"/>
          <p:cNvSpPr>
            <a:spLocks noGrp="1"/>
          </p:cNvSpPr>
          <p:nvPr/>
        </p:nvSpPr>
        <p:spPr bwMode="auto">
          <a:xfrm>
            <a:off x="6000029" y="2459615"/>
            <a:ext cx="2581026" cy="438721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Investigates the problem in Monitoring tools for more details. </a:t>
            </a:r>
          </a:p>
          <a:p>
            <a:pPr indent="-137160">
              <a:buClr>
                <a:schemeClr val="tx1"/>
              </a:buClr>
            </a:pPr>
            <a:r>
              <a:rPr lang="en-US" sz="1440" dirty="0">
                <a:solidFill>
                  <a:schemeClr val="tx1"/>
                </a:solidFill>
              </a:rPr>
              <a:t>Inspects logs</a:t>
            </a:r>
          </a:p>
          <a:p>
            <a:pPr indent="-137160">
              <a:buClr>
                <a:schemeClr val="tx1"/>
              </a:buClr>
            </a:pPr>
            <a:r>
              <a:rPr lang="en-US" sz="1440" dirty="0">
                <a:solidFill>
                  <a:schemeClr val="tx1"/>
                </a:solidFill>
              </a:rPr>
              <a:t>Tests and verifies issues</a:t>
            </a:r>
          </a:p>
          <a:p>
            <a:pPr indent="-137160">
              <a:buClr>
                <a:schemeClr val="tx1"/>
              </a:buClr>
            </a:pPr>
            <a:r>
              <a:rPr lang="en-US" sz="1440" dirty="0">
                <a:solidFill>
                  <a:schemeClr val="tx1"/>
                </a:solidFill>
              </a:rPr>
              <a:t>Recommends fixes if missing instruction for 1st Responder / Fixes the problem</a:t>
            </a:r>
          </a:p>
          <a:p>
            <a:pPr indent="-137160">
              <a:buClr>
                <a:schemeClr val="tx1"/>
              </a:buClr>
            </a:pPr>
            <a:r>
              <a:rPr lang="en-US" sz="1440" dirty="0">
                <a:solidFill>
                  <a:schemeClr val="tx1"/>
                </a:solidFill>
              </a:rPr>
              <a:t>Proposes changes if updates needed, Requests Change Management</a:t>
            </a:r>
          </a:p>
          <a:p>
            <a:pPr indent="-137160">
              <a:buClr>
                <a:schemeClr val="tx1"/>
              </a:buClr>
            </a:pPr>
            <a:r>
              <a:rPr lang="en-US" sz="1440" dirty="0">
                <a:solidFill>
                  <a:schemeClr val="tx1"/>
                </a:solidFill>
              </a:rPr>
              <a:t>Implements change</a:t>
            </a:r>
          </a:p>
          <a:p>
            <a:pPr indent="-137160">
              <a:buClr>
                <a:schemeClr val="tx1"/>
              </a:buClr>
            </a:pPr>
            <a:r>
              <a:rPr lang="en-US" sz="1440" dirty="0">
                <a:solidFill>
                  <a:schemeClr val="tx1"/>
                </a:solidFill>
              </a:rPr>
              <a:t>Provides data for SRE review</a:t>
            </a:r>
          </a:p>
          <a:p>
            <a:pPr marL="414021" indent="-274320">
              <a:buClr>
                <a:schemeClr val="tx1"/>
              </a:buClr>
            </a:pPr>
            <a:endParaRPr lang="en-US" sz="1440" dirty="0">
              <a:solidFill>
                <a:schemeClr val="tx1"/>
              </a:solidFill>
            </a:endParaRPr>
          </a:p>
        </p:txBody>
      </p:sp>
      <p:sp>
        <p:nvSpPr>
          <p:cNvPr id="19" name="Content Placeholder 5"/>
          <p:cNvSpPr>
            <a:spLocks noGrp="1"/>
          </p:cNvSpPr>
          <p:nvPr/>
        </p:nvSpPr>
        <p:spPr bwMode="auto">
          <a:xfrm>
            <a:off x="3106866" y="2459615"/>
            <a:ext cx="2581026" cy="438721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Receives the incident information</a:t>
            </a:r>
          </a:p>
          <a:p>
            <a:pPr indent="-137160">
              <a:buClr>
                <a:schemeClr val="tx1"/>
              </a:buClr>
            </a:pPr>
            <a:r>
              <a:rPr lang="en-US" sz="1440" dirty="0">
                <a:solidFill>
                  <a:schemeClr val="tx1"/>
                </a:solidFill>
              </a:rPr>
              <a:t>Collaborates with SMEs to restore service</a:t>
            </a:r>
          </a:p>
          <a:p>
            <a:pPr indent="-137160">
              <a:buClr>
                <a:schemeClr val="tx1"/>
              </a:buClr>
            </a:pPr>
            <a:r>
              <a:rPr lang="en-US" sz="1440" dirty="0">
                <a:solidFill>
                  <a:schemeClr val="tx1"/>
                </a:solidFill>
              </a:rPr>
              <a:t>Updates key stakeholders with status and expected resolution times</a:t>
            </a:r>
          </a:p>
          <a:p>
            <a:pPr indent="-137160">
              <a:buClr>
                <a:schemeClr val="tx1"/>
              </a:buClr>
            </a:pPr>
            <a:r>
              <a:rPr lang="en-US" sz="1440" dirty="0">
                <a:solidFill>
                  <a:schemeClr val="tx1"/>
                </a:solidFill>
              </a:rPr>
              <a:t>Interfaces and works with vendors to isolate problems and drive resolution</a:t>
            </a:r>
          </a:p>
          <a:p>
            <a:pPr indent="-137160">
              <a:buClr>
                <a:schemeClr val="tx1"/>
              </a:buClr>
            </a:pPr>
            <a:r>
              <a:rPr lang="en-US" sz="1440" dirty="0">
                <a:solidFill>
                  <a:schemeClr val="tx1"/>
                </a:solidFill>
              </a:rPr>
              <a:t>Collaborates with 1st responder if more information is needed from customer</a:t>
            </a:r>
          </a:p>
          <a:p>
            <a:pPr indent="-137160">
              <a:buClr>
                <a:schemeClr val="tx1"/>
              </a:buClr>
            </a:pPr>
            <a:r>
              <a:rPr lang="en-US" sz="1440" dirty="0">
                <a:solidFill>
                  <a:schemeClr val="tx1"/>
                </a:solidFill>
              </a:rPr>
              <a:t>Brings the incident to closure </a:t>
            </a:r>
          </a:p>
          <a:p>
            <a:pPr indent="-137160">
              <a:buClr>
                <a:schemeClr val="tx1"/>
              </a:buClr>
            </a:pPr>
            <a:r>
              <a:rPr lang="en-US" sz="1440" dirty="0">
                <a:solidFill>
                  <a:schemeClr val="tx1"/>
                </a:solidFill>
              </a:rPr>
              <a:t>Opens Problem ticket for analysis and acceptance as a Problem</a:t>
            </a:r>
          </a:p>
        </p:txBody>
      </p:sp>
      <p:sp>
        <p:nvSpPr>
          <p:cNvPr id="20" name="Content Placeholder 5"/>
          <p:cNvSpPr>
            <a:spLocks noGrp="1"/>
          </p:cNvSpPr>
          <p:nvPr/>
        </p:nvSpPr>
        <p:spPr bwMode="auto">
          <a:xfrm>
            <a:off x="213703" y="2459615"/>
            <a:ext cx="2581026" cy="422631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Receives the alerts via collaboration tooling</a:t>
            </a:r>
          </a:p>
          <a:p>
            <a:pPr indent="-137160">
              <a:buClr>
                <a:schemeClr val="tx1"/>
              </a:buClr>
            </a:pPr>
            <a:r>
              <a:rPr lang="en-US" sz="1440" dirty="0">
                <a:solidFill>
                  <a:schemeClr val="tx1"/>
                </a:solidFill>
              </a:rPr>
              <a:t>Research to determine if the problem real</a:t>
            </a:r>
          </a:p>
          <a:p>
            <a:pPr indent="-137160">
              <a:buClr>
                <a:schemeClr val="tx1"/>
              </a:buClr>
            </a:pPr>
            <a:r>
              <a:rPr lang="en-US" sz="1440" dirty="0">
                <a:solidFill>
                  <a:schemeClr val="tx1"/>
                </a:solidFill>
              </a:rPr>
              <a:t>Reviews known/existing issues to determine if outage is a known issue</a:t>
            </a:r>
          </a:p>
          <a:p>
            <a:pPr indent="-137160">
              <a:buClr>
                <a:schemeClr val="tx1"/>
              </a:buClr>
            </a:pPr>
            <a:r>
              <a:rPr lang="en-US" sz="1440" dirty="0">
                <a:solidFill>
                  <a:schemeClr val="tx1"/>
                </a:solidFill>
              </a:rPr>
              <a:t>Tries and resolves the issue via the prescribed runbooks</a:t>
            </a:r>
          </a:p>
          <a:p>
            <a:pPr indent="-137160">
              <a:buClr>
                <a:schemeClr val="tx1"/>
              </a:buClr>
            </a:pPr>
            <a:r>
              <a:rPr lang="en-US" sz="1440" dirty="0">
                <a:solidFill>
                  <a:schemeClr val="tx1"/>
                </a:solidFill>
              </a:rPr>
              <a:t>Gain concurrence from the customer it is resolved</a:t>
            </a:r>
          </a:p>
          <a:p>
            <a:pPr indent="-137160">
              <a:buClr>
                <a:schemeClr val="tx1"/>
              </a:buClr>
            </a:pPr>
            <a:r>
              <a:rPr lang="en-US" sz="1440" dirty="0">
                <a:solidFill>
                  <a:schemeClr val="tx1"/>
                </a:solidFill>
              </a:rPr>
              <a:t>If not solved, assignment to an incident owner occurs</a:t>
            </a:r>
          </a:p>
          <a:p>
            <a:pPr indent="-137160">
              <a:buClr>
                <a:schemeClr val="tx1"/>
              </a:buClr>
            </a:pPr>
            <a:r>
              <a:rPr lang="en-US" sz="1440" dirty="0">
                <a:solidFill>
                  <a:schemeClr val="tx1"/>
                </a:solidFill>
              </a:rPr>
              <a:t>Collaborates with Customer if more details are needed for problem resolution</a:t>
            </a:r>
          </a:p>
        </p:txBody>
      </p:sp>
      <p:sp>
        <p:nvSpPr>
          <p:cNvPr id="21" name="Content Placeholder 5"/>
          <p:cNvSpPr>
            <a:spLocks noGrp="1"/>
          </p:cNvSpPr>
          <p:nvPr/>
        </p:nvSpPr>
        <p:spPr bwMode="auto">
          <a:xfrm>
            <a:off x="11786356" y="2501529"/>
            <a:ext cx="2581026" cy="486404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indent="-137160">
              <a:buClr>
                <a:schemeClr val="tx1"/>
              </a:buClr>
            </a:pPr>
            <a:r>
              <a:rPr lang="en-US" sz="1440" dirty="0">
                <a:solidFill>
                  <a:schemeClr val="tx1"/>
                </a:solidFill>
              </a:rPr>
              <a:t>The </a:t>
            </a:r>
            <a:r>
              <a:rPr lang="nl-NL" sz="1440" dirty="0">
                <a:solidFill>
                  <a:schemeClr val="tx1"/>
                </a:solidFill>
              </a:rPr>
              <a:t>Cloud Operator </a:t>
            </a:r>
            <a:r>
              <a:rPr lang="en-GB" sz="1440" dirty="0">
                <a:solidFill>
                  <a:schemeClr val="tx1"/>
                </a:solidFill>
              </a:rPr>
              <a:t>takes operational responsibility for the support of products &amp; services running at global scale in a hybrid cloud environment where a highly automated service management approach is not yet possible. </a:t>
            </a:r>
          </a:p>
          <a:p>
            <a:pPr indent="-137160">
              <a:buClr>
                <a:schemeClr val="tx1"/>
              </a:buClr>
            </a:pPr>
            <a:r>
              <a:rPr lang="en-GB" sz="1440" dirty="0">
                <a:solidFill>
                  <a:schemeClr val="tx1"/>
                </a:solidFill>
              </a:rPr>
              <a:t>The Operator will support the SRE function with identification and removal of “Toil” (</a:t>
            </a:r>
            <a:r>
              <a:rPr lang="en-GB" sz="1440" dirty="0" err="1">
                <a:solidFill>
                  <a:schemeClr val="tx1"/>
                </a:solidFill>
              </a:rPr>
              <a:t>repeative</a:t>
            </a:r>
            <a:r>
              <a:rPr lang="en-GB" sz="1440" dirty="0">
                <a:solidFill>
                  <a:schemeClr val="tx1"/>
                </a:solidFill>
              </a:rPr>
              <a:t> manual </a:t>
            </a:r>
            <a:r>
              <a:rPr lang="en-GB" sz="1440" dirty="0" err="1">
                <a:solidFill>
                  <a:schemeClr val="tx1"/>
                </a:solidFill>
              </a:rPr>
              <a:t>labor</a:t>
            </a:r>
            <a:r>
              <a:rPr lang="en-GB" sz="1440" dirty="0">
                <a:solidFill>
                  <a:schemeClr val="tx1"/>
                </a:solidFill>
              </a:rPr>
              <a:t> which does not add real value)</a:t>
            </a:r>
          </a:p>
          <a:p>
            <a:pPr indent="-137160">
              <a:buClr>
                <a:schemeClr val="tx1"/>
              </a:buClr>
            </a:pPr>
            <a:r>
              <a:rPr lang="en-GB" sz="1440" dirty="0">
                <a:solidFill>
                  <a:schemeClr val="tx1"/>
                </a:solidFill>
              </a:rPr>
              <a:t>Spends approximately 20% of the working time in supporting engineering projects (Improvements) </a:t>
            </a:r>
            <a:endParaRPr lang="en-US" sz="1440" dirty="0">
              <a:solidFill>
                <a:schemeClr val="tx1"/>
              </a:solidFill>
            </a:endParaRPr>
          </a:p>
        </p:txBody>
      </p:sp>
      <p:sp>
        <p:nvSpPr>
          <p:cNvPr id="2" name="Rectangle 1"/>
          <p:cNvSpPr/>
          <p:nvPr/>
        </p:nvSpPr>
        <p:spPr>
          <a:xfrm>
            <a:off x="8982195" y="6685925"/>
            <a:ext cx="2492022" cy="978729"/>
          </a:xfrm>
          <a:prstGeom prst="rect">
            <a:avLst/>
          </a:prstGeom>
        </p:spPr>
        <p:txBody>
          <a:bodyPr wrap="square">
            <a:spAutoFit/>
          </a:bodyPr>
          <a:lstStyle/>
          <a:p>
            <a:r>
              <a:rPr lang="en-US" sz="1440" b="1" i="1" dirty="0">
                <a:solidFill>
                  <a:schemeClr val="bg1"/>
                </a:solidFill>
              </a:rPr>
              <a:t>Fundamentally, it’s what happens when you ask a software engineer to design an operations function. </a:t>
            </a:r>
          </a:p>
        </p:txBody>
      </p:sp>
      <p:sp>
        <p:nvSpPr>
          <p:cNvPr id="22" name="Rectangle 21"/>
          <p:cNvSpPr/>
          <p:nvPr/>
        </p:nvSpPr>
        <p:spPr>
          <a:xfrm>
            <a:off x="258203" y="6769993"/>
            <a:ext cx="2492022" cy="978729"/>
          </a:xfrm>
          <a:prstGeom prst="rect">
            <a:avLst/>
          </a:prstGeom>
        </p:spPr>
        <p:txBody>
          <a:bodyPr wrap="square">
            <a:spAutoFit/>
          </a:bodyPr>
          <a:lstStyle/>
          <a:p>
            <a:r>
              <a:rPr lang="en-US" sz="1440" b="1" i="1" dirty="0">
                <a:solidFill>
                  <a:schemeClr val="bg1"/>
                </a:solidFill>
              </a:rPr>
              <a:t>First Responder are not the typical Level-1 support. Their responsibility and skill is rather a Level 2.5 support</a:t>
            </a:r>
          </a:p>
        </p:txBody>
      </p:sp>
    </p:spTree>
    <p:extLst>
      <p:ext uri="{BB962C8B-B14F-4D97-AF65-F5344CB8AC3E}">
        <p14:creationId xmlns:p14="http://schemas.microsoft.com/office/powerpoint/2010/main" val="283908953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D425D6F-1E6F-4171-BD8C-AE3C39D3ED8B}"/>
              </a:ext>
            </a:extLst>
          </p:cNvPr>
          <p:cNvSpPr txBox="1">
            <a:spLocks/>
          </p:cNvSpPr>
          <p:nvPr/>
        </p:nvSpPr>
        <p:spPr bwMode="auto">
          <a:xfrm>
            <a:off x="0" y="146654"/>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Today’s application landscape</a:t>
            </a:r>
          </a:p>
        </p:txBody>
      </p:sp>
      <p:graphicFrame>
        <p:nvGraphicFramePr>
          <p:cNvPr id="3" name="Diagram 2"/>
          <p:cNvGraphicFramePr/>
          <p:nvPr>
            <p:extLst>
              <p:ext uri="{D42A27DB-BD31-4B8C-83A1-F6EECF244321}">
                <p14:modId xmlns:p14="http://schemas.microsoft.com/office/powerpoint/2010/main" val="1900701075"/>
              </p:ext>
            </p:extLst>
          </p:nvPr>
        </p:nvGraphicFramePr>
        <p:xfrm>
          <a:off x="2438400" y="863600"/>
          <a:ext cx="9753600" cy="650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731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xmlns="" id="{F4444839-D549-470A-9933-3F3BE0916635}"/>
              </a:ext>
            </a:extLst>
          </p:cNvPr>
          <p:cNvSpPr txBox="1">
            <a:spLocks/>
          </p:cNvSpPr>
          <p:nvPr/>
        </p:nvSpPr>
        <p:spPr bwMode="auto">
          <a:xfrm>
            <a:off x="128098" y="47054"/>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Monitoring</a:t>
            </a:r>
            <a:r>
              <a:rPr kumimoji="0" lang="en-US" sz="2880" b="1" i="0" u="none" strike="noStrike" kern="1200" cap="none" spc="0" normalizeH="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 an IBM Cloud Private Deployment (level 0)</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40" name="TextBox 39">
            <a:extLst>
              <a:ext uri="{FF2B5EF4-FFF2-40B4-BE49-F238E27FC236}">
                <a16:creationId xmlns:a16="http://schemas.microsoft.com/office/drawing/2014/main" xmlns="" id="{05076431-B145-4882-A78E-9CCCE67623F4}"/>
              </a:ext>
            </a:extLst>
          </p:cNvPr>
          <p:cNvSpPr txBox="1"/>
          <p:nvPr/>
        </p:nvSpPr>
        <p:spPr>
          <a:xfrm>
            <a:off x="530087" y="996851"/>
            <a:ext cx="6122504" cy="5601533"/>
          </a:xfrm>
          <a:prstGeom prst="rect">
            <a:avLst/>
          </a:prstGeom>
          <a:noFill/>
        </p:spPr>
        <p:txBody>
          <a:bodyPr wrap="square" rtlCol="1">
            <a:spAutoFit/>
          </a:bodyPr>
          <a:lstStyle/>
          <a:p>
            <a:r>
              <a:rPr lang="en-US" sz="2000" dirty="0"/>
              <a:t>Within IBM Cloud Private there are several ways to view high level Key Performance Indicators</a:t>
            </a:r>
          </a:p>
          <a:p>
            <a:pPr marL="514350" indent="-514350">
              <a:buFont typeface="+mj-lt"/>
              <a:buAutoNum type="arabicPeriod"/>
            </a:pPr>
            <a:r>
              <a:rPr lang="en-US" sz="2000" dirty="0"/>
              <a:t>The ICP dashboard shows a high level overview of  resource usage and status.</a:t>
            </a:r>
          </a:p>
          <a:p>
            <a:pPr marL="514350" indent="-514350">
              <a:buAutoNum type="arabicPeriod" startAt="2"/>
            </a:pPr>
            <a:r>
              <a:rPr lang="en-US" sz="2000" dirty="0"/>
              <a:t>The Kubernetes Dashboard shows        </a:t>
            </a:r>
          </a:p>
          <a:p>
            <a:r>
              <a:rPr lang="en-US" sz="2000" dirty="0"/>
              <a:t>       </a:t>
            </a:r>
            <a:r>
              <a:rPr lang="en-US" sz="2000" dirty="0" err="1"/>
              <a:t>cpu</a:t>
            </a:r>
            <a:r>
              <a:rPr lang="en-US" sz="2000" dirty="0"/>
              <a:t> and memory consumption of </a:t>
            </a:r>
          </a:p>
          <a:p>
            <a:r>
              <a:rPr lang="en-US" sz="2000" dirty="0"/>
              <a:t>       the full cluster and deployments</a:t>
            </a:r>
          </a:p>
          <a:p>
            <a:pPr marL="514350" indent="-514350">
              <a:buAutoNum type="arabicPeriod" startAt="3"/>
            </a:pPr>
            <a:r>
              <a:rPr lang="en-US" sz="2000" dirty="0"/>
              <a:t>Within an application you can view performance of the pod. </a:t>
            </a:r>
          </a:p>
          <a:p>
            <a:endParaRPr lang="en-US" sz="2000" dirty="0"/>
          </a:p>
          <a:p>
            <a:r>
              <a:rPr lang="en-US" sz="2000" dirty="0"/>
              <a:t>All well and good but you can only look and “not touch”.  There are APIs available. </a:t>
            </a:r>
          </a:p>
          <a:p>
            <a:endParaRPr lang="en-US" sz="2000" dirty="0"/>
          </a:p>
          <a:p>
            <a:r>
              <a:rPr lang="en-US" sz="2000" dirty="0"/>
              <a:t>We need to be able monitor and alert on Out of Bounds conditions for the applications and their infrastructure.   </a:t>
            </a:r>
          </a:p>
          <a:p>
            <a:endParaRPr lang="en-US" dirty="0"/>
          </a:p>
          <a:p>
            <a:endParaRPr lang="he-IL" dirty="0"/>
          </a:p>
        </p:txBody>
      </p:sp>
      <p:pic>
        <p:nvPicPr>
          <p:cNvPr id="8" name="Picture 7"/>
          <p:cNvPicPr>
            <a:picLocks noChangeAspect="1"/>
          </p:cNvPicPr>
          <p:nvPr/>
        </p:nvPicPr>
        <p:blipFill>
          <a:blip r:embed="rId3"/>
          <a:stretch>
            <a:fillRect/>
          </a:stretch>
        </p:blipFill>
        <p:spPr>
          <a:xfrm>
            <a:off x="7646505" y="947158"/>
            <a:ext cx="4518990" cy="2111211"/>
          </a:xfrm>
          <a:prstGeom prst="rect">
            <a:avLst/>
          </a:prstGeom>
        </p:spPr>
      </p:pic>
      <p:pic>
        <p:nvPicPr>
          <p:cNvPr id="10" name="Picture 9"/>
          <p:cNvPicPr>
            <a:picLocks noChangeAspect="1"/>
          </p:cNvPicPr>
          <p:nvPr/>
        </p:nvPicPr>
        <p:blipFill>
          <a:blip r:embed="rId4"/>
          <a:stretch>
            <a:fillRect/>
          </a:stretch>
        </p:blipFill>
        <p:spPr>
          <a:xfrm>
            <a:off x="7646505" y="3100841"/>
            <a:ext cx="4996070" cy="2032702"/>
          </a:xfrm>
          <a:prstGeom prst="rect">
            <a:avLst/>
          </a:prstGeom>
        </p:spPr>
      </p:pic>
      <p:pic>
        <p:nvPicPr>
          <p:cNvPr id="15" name="Picture 14"/>
          <p:cNvPicPr>
            <a:picLocks noChangeAspect="1"/>
          </p:cNvPicPr>
          <p:nvPr/>
        </p:nvPicPr>
        <p:blipFill>
          <a:blip r:embed="rId5"/>
          <a:stretch>
            <a:fillRect/>
          </a:stretch>
        </p:blipFill>
        <p:spPr>
          <a:xfrm>
            <a:off x="6652591" y="5378302"/>
            <a:ext cx="6321287" cy="2549597"/>
          </a:xfrm>
          <a:prstGeom prst="rect">
            <a:avLst/>
          </a:prstGeom>
        </p:spPr>
      </p:pic>
    </p:spTree>
    <p:extLst>
      <p:ext uri="{BB962C8B-B14F-4D97-AF65-F5344CB8AC3E}">
        <p14:creationId xmlns:p14="http://schemas.microsoft.com/office/powerpoint/2010/main" val="242955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xmlns="" id="{F4444839-D549-470A-9933-3F3BE0916635}"/>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What is the base level of Monitoring/Logging in ICP? (Level 1)</a:t>
            </a:r>
          </a:p>
        </p:txBody>
      </p:sp>
      <p:sp>
        <p:nvSpPr>
          <p:cNvPr id="40" name="TextBox 39">
            <a:extLst>
              <a:ext uri="{FF2B5EF4-FFF2-40B4-BE49-F238E27FC236}">
                <a16:creationId xmlns:a16="http://schemas.microsoft.com/office/drawing/2014/main" xmlns="" id="{05076431-B145-4882-A78E-9CCCE67623F4}"/>
              </a:ext>
            </a:extLst>
          </p:cNvPr>
          <p:cNvSpPr txBox="1"/>
          <p:nvPr/>
        </p:nvSpPr>
        <p:spPr>
          <a:xfrm>
            <a:off x="8229603" y="996851"/>
            <a:ext cx="6302322" cy="7679025"/>
          </a:xfrm>
          <a:prstGeom prst="rect">
            <a:avLst/>
          </a:prstGeom>
          <a:noFill/>
        </p:spPr>
        <p:txBody>
          <a:bodyPr wrap="square" rtlCol="1">
            <a:spAutoFit/>
          </a:bodyPr>
          <a:lstStyle/>
          <a:p>
            <a:r>
              <a:rPr lang="en-US" dirty="0"/>
              <a:t>In the October release, the ICP infrastructure and the two types of  workloads will be monitored.</a:t>
            </a:r>
          </a:p>
          <a:p>
            <a:pPr marL="514350" indent="-514350">
              <a:buFont typeface="+mj-lt"/>
              <a:buAutoNum type="arabicPeriod"/>
            </a:pPr>
            <a:r>
              <a:rPr lang="en-US" dirty="0"/>
              <a:t>The ICP dashboard shows the status, metrics and log entries for all the workloads &amp; Infrastructure.</a:t>
            </a:r>
          </a:p>
          <a:p>
            <a:pPr marL="514350" indent="-514350">
              <a:buFont typeface="+mj-lt"/>
              <a:buAutoNum type="arabicPeriod"/>
            </a:pPr>
            <a:r>
              <a:rPr lang="en-US" dirty="0"/>
              <a:t>An ELK stack collects logs from all the workloads &amp; Infrastructure. Multiple ELK stacks are possible (but each log can only reside in one stack)</a:t>
            </a:r>
          </a:p>
          <a:p>
            <a:pPr marL="514350" indent="-514350">
              <a:buFont typeface="+mj-lt"/>
              <a:buAutoNum type="arabicPeriod"/>
            </a:pPr>
            <a:r>
              <a:rPr lang="en-US" dirty="0"/>
              <a:t>A Prometheus stack collects logs from the Kubernetes workload</a:t>
            </a:r>
          </a:p>
          <a:p>
            <a:pPr marL="514350" indent="-514350">
              <a:buFont typeface="+mj-lt"/>
              <a:buAutoNum type="arabicPeriod"/>
            </a:pPr>
            <a:r>
              <a:rPr lang="en-US" dirty="0"/>
              <a:t>Customizable Grafana and Kibana dashboards are available for use</a:t>
            </a:r>
          </a:p>
          <a:p>
            <a:pPr marL="514350" indent="-514350">
              <a:buFont typeface="+mj-lt"/>
              <a:buAutoNum type="arabicPeriod"/>
            </a:pPr>
            <a:r>
              <a:rPr lang="en-US" dirty="0"/>
              <a:t>Prometheus can send alerts to external system (email, </a:t>
            </a:r>
            <a:r>
              <a:rPr lang="en-US" dirty="0" err="1"/>
              <a:t>webhooks</a:t>
            </a:r>
            <a:r>
              <a:rPr lang="en-US" dirty="0"/>
              <a:t>)</a:t>
            </a:r>
          </a:p>
          <a:p>
            <a:endParaRPr lang="he-IL" dirty="0"/>
          </a:p>
        </p:txBody>
      </p:sp>
      <p:cxnSp>
        <p:nvCxnSpPr>
          <p:cNvPr id="43" name="Connector: Elbow 42">
            <a:extLst>
              <a:ext uri="{FF2B5EF4-FFF2-40B4-BE49-F238E27FC236}">
                <a16:creationId xmlns:a16="http://schemas.microsoft.com/office/drawing/2014/main" xmlns="" id="{663D895F-8827-4654-9FF3-1ACC31731B5C}"/>
              </a:ext>
            </a:extLst>
          </p:cNvPr>
          <p:cNvCxnSpPr>
            <a:cxnSpLocks/>
            <a:stCxn id="5" idx="1"/>
            <a:endCxn id="41" idx="2"/>
          </p:cNvCxnSpPr>
          <p:nvPr/>
        </p:nvCxnSpPr>
        <p:spPr>
          <a:xfrm rot="10800000">
            <a:off x="848756" y="2212297"/>
            <a:ext cx="881572" cy="220628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6" name="Group 45">
            <a:extLst>
              <a:ext uri="{FF2B5EF4-FFF2-40B4-BE49-F238E27FC236}">
                <a16:creationId xmlns:a16="http://schemas.microsoft.com/office/drawing/2014/main" xmlns="" id="{D12A497D-3103-45D6-B0CF-2EA5FA986D8D}"/>
              </a:ext>
            </a:extLst>
          </p:cNvPr>
          <p:cNvGrpSpPr/>
          <p:nvPr/>
        </p:nvGrpSpPr>
        <p:grpSpPr>
          <a:xfrm>
            <a:off x="110202" y="1466709"/>
            <a:ext cx="7838046" cy="5383237"/>
            <a:chOff x="110202" y="1466709"/>
            <a:chExt cx="7838046" cy="5383237"/>
          </a:xfrm>
        </p:grpSpPr>
        <p:sp>
          <p:nvSpPr>
            <p:cNvPr id="2" name="Rectangle 1">
              <a:extLst>
                <a:ext uri="{FF2B5EF4-FFF2-40B4-BE49-F238E27FC236}">
                  <a16:creationId xmlns:a16="http://schemas.microsoft.com/office/drawing/2014/main" xmlns="" id="{2C4E41C8-4691-413B-9915-D6A5154A39E3}"/>
                </a:ext>
              </a:extLst>
            </p:cNvPr>
            <p:cNvSpPr/>
            <p:nvPr/>
          </p:nvSpPr>
          <p:spPr>
            <a:xfrm>
              <a:off x="1730328" y="5780802"/>
              <a:ext cx="6217920" cy="1069144"/>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dirty="0"/>
                <a:t>Hosting Infrastructure (Virtual servers)</a:t>
              </a:r>
              <a:endParaRPr lang="he-IL" dirty="0"/>
            </a:p>
          </p:txBody>
        </p:sp>
        <p:sp>
          <p:nvSpPr>
            <p:cNvPr id="3" name="Rectangle 2">
              <a:extLst>
                <a:ext uri="{FF2B5EF4-FFF2-40B4-BE49-F238E27FC236}">
                  <a16:creationId xmlns:a16="http://schemas.microsoft.com/office/drawing/2014/main" xmlns="" id="{6B81C8E7-2D57-41C0-8678-788C62377C79}"/>
                </a:ext>
              </a:extLst>
            </p:cNvPr>
            <p:cNvSpPr/>
            <p:nvPr/>
          </p:nvSpPr>
          <p:spPr>
            <a:xfrm>
              <a:off x="2968286" y="3290822"/>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4" name="Rectangle 3">
              <a:extLst>
                <a:ext uri="{FF2B5EF4-FFF2-40B4-BE49-F238E27FC236}">
                  <a16:creationId xmlns:a16="http://schemas.microsoft.com/office/drawing/2014/main" xmlns="" id="{3C306286-408C-437F-9412-1F21CCFECD0A}"/>
                </a:ext>
              </a:extLst>
            </p:cNvPr>
            <p:cNvSpPr/>
            <p:nvPr/>
          </p:nvSpPr>
          <p:spPr>
            <a:xfrm>
              <a:off x="4909627" y="3276757"/>
              <a:ext cx="1800663" cy="2283652"/>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Cloud Foundry</a:t>
              </a:r>
              <a:endParaRPr lang="he-IL" sz="2600" dirty="0"/>
            </a:p>
          </p:txBody>
        </p:sp>
        <p:sp>
          <p:nvSpPr>
            <p:cNvPr id="5" name="Rectangle 4">
              <a:extLst>
                <a:ext uri="{FF2B5EF4-FFF2-40B4-BE49-F238E27FC236}">
                  <a16:creationId xmlns:a16="http://schemas.microsoft.com/office/drawing/2014/main" xmlns="" id="{874BA6CF-FD70-4FCB-9543-6B76DB7DFCCA}"/>
                </a:ext>
              </a:extLst>
            </p:cNvPr>
            <p:cNvSpPr/>
            <p:nvPr/>
          </p:nvSpPr>
          <p:spPr>
            <a:xfrm>
              <a:off x="1730328" y="327675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Prometheus</a:t>
              </a:r>
              <a:endParaRPr lang="he-IL" dirty="0"/>
            </a:p>
          </p:txBody>
        </p:sp>
        <p:sp>
          <p:nvSpPr>
            <p:cNvPr id="6" name="Rectangle 5">
              <a:extLst>
                <a:ext uri="{FF2B5EF4-FFF2-40B4-BE49-F238E27FC236}">
                  <a16:creationId xmlns:a16="http://schemas.microsoft.com/office/drawing/2014/main" xmlns="" id="{D5BF4D71-ABC0-48DF-8C49-87CDD79E4E25}"/>
                </a:ext>
              </a:extLst>
            </p:cNvPr>
            <p:cNvSpPr/>
            <p:nvPr/>
          </p:nvSpPr>
          <p:spPr>
            <a:xfrm>
              <a:off x="6991646" y="327675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ELK Stack</a:t>
              </a:r>
              <a:endParaRPr lang="he-IL" dirty="0"/>
            </a:p>
          </p:txBody>
        </p:sp>
        <p:sp>
          <p:nvSpPr>
            <p:cNvPr id="7" name="Rectangle 6">
              <a:extLst>
                <a:ext uri="{FF2B5EF4-FFF2-40B4-BE49-F238E27FC236}">
                  <a16:creationId xmlns:a16="http://schemas.microsoft.com/office/drawing/2014/main" xmlns="" id="{D9511E26-FF28-4136-ABC6-8BA47A12ACD2}"/>
                </a:ext>
              </a:extLst>
            </p:cNvPr>
            <p:cNvSpPr/>
            <p:nvPr/>
          </p:nvSpPr>
          <p:spPr>
            <a:xfrm>
              <a:off x="3094893" y="4939081"/>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cxnSp>
          <p:nvCxnSpPr>
            <p:cNvPr id="9" name="Straight Arrow Connector 8">
              <a:extLst>
                <a:ext uri="{FF2B5EF4-FFF2-40B4-BE49-F238E27FC236}">
                  <a16:creationId xmlns:a16="http://schemas.microsoft.com/office/drawing/2014/main" xmlns="" id="{B5FC7B7C-2E2E-4B79-9B0F-E2B0A3ECAF13}"/>
                </a:ext>
              </a:extLst>
            </p:cNvPr>
            <p:cNvCxnSpPr/>
            <p:nvPr/>
          </p:nvCxnSpPr>
          <p:spPr>
            <a:xfrm>
              <a:off x="4768949" y="3487767"/>
              <a:ext cx="22226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xmlns="" id="{92246F25-743E-4F5E-956E-C0EB7DBD4A1C}"/>
                </a:ext>
              </a:extLst>
            </p:cNvPr>
            <p:cNvCxnSpPr>
              <a:cxnSpLocks/>
            </p:cNvCxnSpPr>
            <p:nvPr/>
          </p:nvCxnSpPr>
          <p:spPr>
            <a:xfrm>
              <a:off x="6710290" y="3740986"/>
              <a:ext cx="281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xmlns="" id="{85AB326C-5378-4CCE-996D-CB9383600F88}"/>
                </a:ext>
              </a:extLst>
            </p:cNvPr>
            <p:cNvCxnSpPr>
              <a:cxnSpLocks/>
            </p:cNvCxnSpPr>
            <p:nvPr/>
          </p:nvCxnSpPr>
          <p:spPr>
            <a:xfrm>
              <a:off x="2686930" y="3513558"/>
              <a:ext cx="281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xmlns="" id="{B800468E-1931-4383-818B-4F2887FF88F4}"/>
                </a:ext>
              </a:extLst>
            </p:cNvPr>
            <p:cNvCxnSpPr>
              <a:cxnSpLocks/>
              <a:endCxn id="6" idx="2"/>
            </p:cNvCxnSpPr>
            <p:nvPr/>
          </p:nvCxnSpPr>
          <p:spPr>
            <a:xfrm flipV="1">
              <a:off x="7469947" y="5560409"/>
              <a:ext cx="0" cy="2110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Rectangle: Rounded Corners 17">
              <a:extLst>
                <a:ext uri="{FF2B5EF4-FFF2-40B4-BE49-F238E27FC236}">
                  <a16:creationId xmlns:a16="http://schemas.microsoft.com/office/drawing/2014/main" xmlns="" id="{8C00EB2C-064F-4DD0-A381-18336FBC1086}"/>
                </a:ext>
              </a:extLst>
            </p:cNvPr>
            <p:cNvSpPr/>
            <p:nvPr/>
          </p:nvSpPr>
          <p:spPr>
            <a:xfrm>
              <a:off x="1730328" y="1466709"/>
              <a:ext cx="6217920" cy="745588"/>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r>
                <a:rPr lang="en-US" dirty="0"/>
                <a:t>Extendable Dashboards and Alerts </a:t>
              </a:r>
              <a:r>
                <a:rPr lang="en-US" sz="1800" dirty="0"/>
                <a:t>(Grafana/Kibana)</a:t>
              </a:r>
              <a:endParaRPr lang="he-IL" dirty="0"/>
            </a:p>
          </p:txBody>
        </p:sp>
        <p:cxnSp>
          <p:nvCxnSpPr>
            <p:cNvPr id="19" name="Straight Arrow Connector 18">
              <a:extLst>
                <a:ext uri="{FF2B5EF4-FFF2-40B4-BE49-F238E27FC236}">
                  <a16:creationId xmlns:a16="http://schemas.microsoft.com/office/drawing/2014/main" xmlns="" id="{04508B12-021A-4867-BEE2-BFF5EB288831}"/>
                </a:ext>
              </a:extLst>
            </p:cNvPr>
            <p:cNvCxnSpPr>
              <a:cxnSpLocks/>
              <a:stCxn id="5" idx="0"/>
            </p:cNvCxnSpPr>
            <p:nvPr/>
          </p:nvCxnSpPr>
          <p:spPr>
            <a:xfrm flipV="1">
              <a:off x="2208629" y="2212296"/>
              <a:ext cx="0" cy="106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xmlns="" id="{29738FB5-970B-473D-AC10-14DEB700052B}"/>
                </a:ext>
              </a:extLst>
            </p:cNvPr>
            <p:cNvCxnSpPr>
              <a:cxnSpLocks/>
            </p:cNvCxnSpPr>
            <p:nvPr/>
          </p:nvCxnSpPr>
          <p:spPr>
            <a:xfrm flipV="1">
              <a:off x="7469947" y="2212296"/>
              <a:ext cx="0" cy="10644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Rounded Corners 22">
              <a:extLst>
                <a:ext uri="{FF2B5EF4-FFF2-40B4-BE49-F238E27FC236}">
                  <a16:creationId xmlns:a16="http://schemas.microsoft.com/office/drawing/2014/main" xmlns="" id="{916AD0F4-F0C5-4B98-A6DE-B255D2980BAF}"/>
                </a:ext>
              </a:extLst>
            </p:cNvPr>
            <p:cNvSpPr/>
            <p:nvPr/>
          </p:nvSpPr>
          <p:spPr>
            <a:xfrm>
              <a:off x="2968286" y="2504204"/>
              <a:ext cx="3742004" cy="576775"/>
            </a:xfrm>
            <a:prstGeom prst="round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dirty="0"/>
                <a:t>Default Dashboards</a:t>
              </a:r>
              <a:endParaRPr lang="he-IL" dirty="0"/>
            </a:p>
          </p:txBody>
        </p:sp>
        <p:cxnSp>
          <p:nvCxnSpPr>
            <p:cNvPr id="26" name="Straight Arrow Connector 25">
              <a:extLst>
                <a:ext uri="{FF2B5EF4-FFF2-40B4-BE49-F238E27FC236}">
                  <a16:creationId xmlns:a16="http://schemas.microsoft.com/office/drawing/2014/main" xmlns="" id="{D1DAA1C7-81D8-4635-B793-EDD609846F6F}"/>
                </a:ext>
              </a:extLst>
            </p:cNvPr>
            <p:cNvCxnSpPr>
              <a:cxnSpLocks/>
              <a:stCxn id="4" idx="0"/>
            </p:cNvCxnSpPr>
            <p:nvPr/>
          </p:nvCxnSpPr>
          <p:spPr>
            <a:xfrm flipH="1" flipV="1">
              <a:off x="5809958" y="3080979"/>
              <a:ext cx="1" cy="19577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xmlns="" id="{8A12C539-6D7E-4CBB-B4BD-85C8F6AF235C}"/>
                </a:ext>
              </a:extLst>
            </p:cNvPr>
            <p:cNvCxnSpPr>
              <a:cxnSpLocks/>
              <a:stCxn id="3" idx="0"/>
            </p:cNvCxnSpPr>
            <p:nvPr/>
          </p:nvCxnSpPr>
          <p:spPr>
            <a:xfrm flipV="1">
              <a:off x="3868618" y="3080979"/>
              <a:ext cx="0" cy="20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Rectangle: Rounded Corners 40">
              <a:extLst>
                <a:ext uri="{FF2B5EF4-FFF2-40B4-BE49-F238E27FC236}">
                  <a16:creationId xmlns:a16="http://schemas.microsoft.com/office/drawing/2014/main" xmlns="" id="{9FB2DEF5-B255-4FF1-B2B0-983A9B00DF8F}"/>
                </a:ext>
              </a:extLst>
            </p:cNvPr>
            <p:cNvSpPr/>
            <p:nvPr/>
          </p:nvSpPr>
          <p:spPr>
            <a:xfrm>
              <a:off x="110202" y="1466709"/>
              <a:ext cx="1477107" cy="745587"/>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ctr"/>
              <a:r>
                <a:rPr lang="en-US" dirty="0"/>
                <a:t>Alerts</a:t>
              </a:r>
              <a:endParaRPr lang="he-IL" dirty="0"/>
            </a:p>
          </p:txBody>
        </p:sp>
        <p:sp>
          <p:nvSpPr>
            <p:cNvPr id="35" name="Oval 34">
              <a:extLst>
                <a:ext uri="{FF2B5EF4-FFF2-40B4-BE49-F238E27FC236}">
                  <a16:creationId xmlns:a16="http://schemas.microsoft.com/office/drawing/2014/main" xmlns="" id="{8C26498B-EDD0-434D-B49E-B8F210296A62}"/>
                </a:ext>
              </a:extLst>
            </p:cNvPr>
            <p:cNvSpPr/>
            <p:nvPr/>
          </p:nvSpPr>
          <p:spPr>
            <a:xfrm>
              <a:off x="3010488" y="2529343"/>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1</a:t>
              </a:r>
              <a:endParaRPr lang="he-IL" sz="2000" dirty="0"/>
            </a:p>
          </p:txBody>
        </p:sp>
        <p:sp>
          <p:nvSpPr>
            <p:cNvPr id="36" name="Oval 35">
              <a:extLst>
                <a:ext uri="{FF2B5EF4-FFF2-40B4-BE49-F238E27FC236}">
                  <a16:creationId xmlns:a16="http://schemas.microsoft.com/office/drawing/2014/main" xmlns="" id="{D7173ACE-A824-4FC6-B7A3-D0BE1B050C6F}"/>
                </a:ext>
              </a:extLst>
            </p:cNvPr>
            <p:cNvSpPr/>
            <p:nvPr/>
          </p:nvSpPr>
          <p:spPr>
            <a:xfrm>
              <a:off x="7069020" y="3354125"/>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2</a:t>
              </a:r>
              <a:endParaRPr lang="he-IL" sz="2000" dirty="0"/>
            </a:p>
          </p:txBody>
        </p:sp>
        <p:sp>
          <p:nvSpPr>
            <p:cNvPr id="37" name="Oval 36">
              <a:extLst>
                <a:ext uri="{FF2B5EF4-FFF2-40B4-BE49-F238E27FC236}">
                  <a16:creationId xmlns:a16="http://schemas.microsoft.com/office/drawing/2014/main" xmlns="" id="{EE734A5A-D3F5-47D2-B057-C45DDF273E5F}"/>
                </a:ext>
              </a:extLst>
            </p:cNvPr>
            <p:cNvSpPr/>
            <p:nvPr/>
          </p:nvSpPr>
          <p:spPr>
            <a:xfrm>
              <a:off x="1751432" y="332598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3</a:t>
              </a:r>
              <a:endParaRPr lang="he-IL" sz="2000" dirty="0"/>
            </a:p>
          </p:txBody>
        </p:sp>
        <p:sp>
          <p:nvSpPr>
            <p:cNvPr id="38" name="Oval 37">
              <a:extLst>
                <a:ext uri="{FF2B5EF4-FFF2-40B4-BE49-F238E27FC236}">
                  <a16:creationId xmlns:a16="http://schemas.microsoft.com/office/drawing/2014/main" xmlns="" id="{5E6410D0-DE44-46F5-B2AA-D92D2E134DF0}"/>
                </a:ext>
              </a:extLst>
            </p:cNvPr>
            <p:cNvSpPr/>
            <p:nvPr/>
          </p:nvSpPr>
          <p:spPr>
            <a:xfrm>
              <a:off x="1770190" y="150187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4</a:t>
              </a:r>
              <a:endParaRPr lang="he-IL" sz="2000" dirty="0"/>
            </a:p>
          </p:txBody>
        </p:sp>
        <p:sp>
          <p:nvSpPr>
            <p:cNvPr id="44" name="Oval 43">
              <a:extLst>
                <a:ext uri="{FF2B5EF4-FFF2-40B4-BE49-F238E27FC236}">
                  <a16:creationId xmlns:a16="http://schemas.microsoft.com/office/drawing/2014/main" xmlns="" id="{3C967AC0-FF9C-4386-8232-8472AE5479FA}"/>
                </a:ext>
              </a:extLst>
            </p:cNvPr>
            <p:cNvSpPr/>
            <p:nvPr/>
          </p:nvSpPr>
          <p:spPr>
            <a:xfrm>
              <a:off x="137482" y="150187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5</a:t>
              </a:r>
              <a:endParaRPr lang="he-IL" sz="2000" dirty="0"/>
            </a:p>
          </p:txBody>
        </p:sp>
      </p:grpSp>
    </p:spTree>
    <p:extLst>
      <p:ext uri="{BB962C8B-B14F-4D97-AF65-F5344CB8AC3E}">
        <p14:creationId xmlns:p14="http://schemas.microsoft.com/office/powerpoint/2010/main" val="192932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DDB9CE7-6A31-41E7-8CA9-8CD0FB98F787}"/>
              </a:ext>
            </a:extLst>
          </p:cNvPr>
          <p:cNvPicPr>
            <a:picLocks noChangeAspect="1"/>
          </p:cNvPicPr>
          <p:nvPr/>
        </p:nvPicPr>
        <p:blipFill rotWithShape="1">
          <a:blip r:embed="rId2"/>
          <a:srcRect r="7030"/>
          <a:stretch/>
        </p:blipFill>
        <p:spPr>
          <a:xfrm>
            <a:off x="6586381" y="2960177"/>
            <a:ext cx="8044019" cy="5250798"/>
          </a:xfrm>
          <a:prstGeom prst="rect">
            <a:avLst/>
          </a:prstGeom>
        </p:spPr>
      </p:pic>
      <p:sp>
        <p:nvSpPr>
          <p:cNvPr id="2" name="Title 1">
            <a:extLst>
              <a:ext uri="{FF2B5EF4-FFF2-40B4-BE49-F238E27FC236}">
                <a16:creationId xmlns:a16="http://schemas.microsoft.com/office/drawing/2014/main" xmlns="" id="{82F898A4-3E06-4F26-A8EE-E6515C41A706}"/>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a:t>
            </a:r>
          </a:p>
        </p:txBody>
      </p:sp>
      <p:sp>
        <p:nvSpPr>
          <p:cNvPr id="3" name="Rectangle 2">
            <a:extLst>
              <a:ext uri="{FF2B5EF4-FFF2-40B4-BE49-F238E27FC236}">
                <a16:creationId xmlns:a16="http://schemas.microsoft.com/office/drawing/2014/main" xmlns="" id="{F8EA7731-DA54-431B-B441-2342F16FA8F4}"/>
              </a:ext>
            </a:extLst>
          </p:cNvPr>
          <p:cNvSpPr/>
          <p:nvPr/>
        </p:nvSpPr>
        <p:spPr>
          <a:xfrm>
            <a:off x="128098" y="931463"/>
            <a:ext cx="13545518" cy="6494085"/>
          </a:xfrm>
          <a:prstGeom prst="rect">
            <a:avLst/>
          </a:prstGeom>
        </p:spPr>
        <p:txBody>
          <a:bodyPr wrap="square">
            <a:spAutoFit/>
          </a:bodyPr>
          <a:lstStyle/>
          <a:p>
            <a:r>
              <a:rPr lang="en-US" sz="3200" dirty="0"/>
              <a:t>Prometheus is a Cloud Native Computing Foundation (CNCF) project, is a systems and service monitoring system. It collects metrics from configured targets at given intervals, evaluates rule expressions, displays the results, and can trigger alerts if some condition is observed to be true. </a:t>
            </a:r>
            <a:br>
              <a:rPr lang="en-US" sz="3200" dirty="0"/>
            </a:br>
            <a:r>
              <a:rPr lang="en-US" sz="3200" dirty="0">
                <a:hlinkClick r:id="rId3"/>
              </a:rPr>
              <a:t>https://prometheus.io/</a:t>
            </a:r>
            <a:endParaRPr lang="en-US" sz="3200" dirty="0"/>
          </a:p>
          <a:p>
            <a:endParaRPr lang="en-US" sz="3200" dirty="0"/>
          </a:p>
          <a:p>
            <a:r>
              <a:rPr lang="en-US" sz="3200" dirty="0"/>
              <a:t>Prometheus has several components for </a:t>
            </a:r>
            <a:br>
              <a:rPr lang="en-US" sz="3200" dirty="0"/>
            </a:br>
            <a:r>
              <a:rPr lang="en-US" sz="3200" dirty="0"/>
              <a:t>Time Series Data Collection, an Alert Manager</a:t>
            </a:r>
            <a:br>
              <a:rPr lang="en-US" sz="3200" dirty="0"/>
            </a:br>
            <a:r>
              <a:rPr lang="en-US" sz="3200" dirty="0"/>
              <a:t> and the Prometheus Server which scrapes</a:t>
            </a:r>
            <a:br>
              <a:rPr lang="en-US" sz="3200" dirty="0"/>
            </a:br>
            <a:r>
              <a:rPr lang="en-US" sz="3200" dirty="0"/>
              <a:t> and stores the data.  </a:t>
            </a:r>
          </a:p>
          <a:p>
            <a:endParaRPr lang="en-US" sz="3200" dirty="0"/>
          </a:p>
          <a:p>
            <a:r>
              <a:rPr lang="en-US" sz="3200" dirty="0"/>
              <a:t>Prometheus will be deployed via a Helm</a:t>
            </a:r>
            <a:br>
              <a:rPr lang="en-US" sz="3200" dirty="0"/>
            </a:br>
            <a:r>
              <a:rPr lang="en-US" sz="3200" dirty="0"/>
              <a:t>Chart into ICP.</a:t>
            </a:r>
          </a:p>
        </p:txBody>
      </p:sp>
    </p:spTree>
    <p:extLst>
      <p:ext uri="{BB962C8B-B14F-4D97-AF65-F5344CB8AC3E}">
        <p14:creationId xmlns:p14="http://schemas.microsoft.com/office/powerpoint/2010/main" val="4886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898A4-3E06-4F26-A8EE-E6515C41A706}"/>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lvl="0">
              <a:defRPr/>
            </a:pPr>
            <a:r>
              <a:rPr lang="en-US" dirty="0">
                <a:solidFill>
                  <a:srgbClr val="FFFFFF"/>
                </a:solidFill>
                <a:sym typeface="HelvNeue Bold for IBM"/>
              </a:rPr>
              <a:t>IBM APM v8 (level 1+2)</a:t>
            </a:r>
          </a:p>
        </p:txBody>
      </p:sp>
      <p:pic>
        <p:nvPicPr>
          <p:cNvPr id="6" name="Picture 5"/>
          <p:cNvPicPr>
            <a:picLocks noChangeAspect="1"/>
          </p:cNvPicPr>
          <p:nvPr/>
        </p:nvPicPr>
        <p:blipFill>
          <a:blip r:embed="rId2"/>
          <a:stretch>
            <a:fillRect/>
          </a:stretch>
        </p:blipFill>
        <p:spPr>
          <a:xfrm>
            <a:off x="9115425" y="2106059"/>
            <a:ext cx="5514975" cy="4600575"/>
          </a:xfrm>
          <a:prstGeom prst="rect">
            <a:avLst/>
          </a:prstGeom>
        </p:spPr>
      </p:pic>
      <p:sp>
        <p:nvSpPr>
          <p:cNvPr id="8" name="Rectangle 7"/>
          <p:cNvSpPr/>
          <p:nvPr/>
        </p:nvSpPr>
        <p:spPr>
          <a:xfrm>
            <a:off x="318051" y="1190800"/>
            <a:ext cx="8653670" cy="4524315"/>
          </a:xfrm>
          <a:prstGeom prst="rect">
            <a:avLst/>
          </a:prstGeom>
        </p:spPr>
        <p:txBody>
          <a:bodyPr wrap="square">
            <a:spAutoFit/>
          </a:bodyPr>
          <a:lstStyle/>
          <a:p>
            <a:r>
              <a:rPr lang="en-US" sz="2400" dirty="0"/>
              <a:t>IBM APM is a comprehensive solution that helps you manage the performance and availability of applications that are deployed on premises (private), in a public cloud, or as a hybrid combination. This solution provides you with visibility, control, and automation of your applications, ensuring optimal performance and efficient use of resources.</a:t>
            </a:r>
          </a:p>
          <a:p>
            <a:endParaRPr lang="en-US" sz="2400" dirty="0"/>
          </a:p>
          <a:p>
            <a:r>
              <a:rPr lang="en-US" sz="2400" dirty="0"/>
              <a:t>You can reduce and prevent outages and slowdowns around the clock in a hybrid application world as Cloud APM assists you in moving from identifying performance issues to isolating where the problem is occurring and diagnosing issues before your business is impacted.</a:t>
            </a:r>
          </a:p>
        </p:txBody>
      </p:sp>
    </p:spTree>
    <p:extLst>
      <p:ext uri="{BB962C8B-B14F-4D97-AF65-F5344CB8AC3E}">
        <p14:creationId xmlns:p14="http://schemas.microsoft.com/office/powerpoint/2010/main" val="69443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898A4-3E06-4F26-A8EE-E6515C41A706}"/>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lvl="0">
              <a:defRPr/>
            </a:pPr>
            <a:r>
              <a:rPr lang="en-US" dirty="0">
                <a:solidFill>
                  <a:srgbClr val="FFFFFF"/>
                </a:solidFill>
                <a:sym typeface="HelvNeue Bold for IBM"/>
              </a:rPr>
              <a:t>IBM APM and Prometheus Comparison Chart</a:t>
            </a:r>
          </a:p>
        </p:txBody>
      </p:sp>
      <p:sp>
        <p:nvSpPr>
          <p:cNvPr id="8" name="Rectangle 7"/>
          <p:cNvSpPr/>
          <p:nvPr/>
        </p:nvSpPr>
        <p:spPr>
          <a:xfrm>
            <a:off x="318051" y="1190800"/>
            <a:ext cx="8653670" cy="461665"/>
          </a:xfrm>
          <a:prstGeom prst="rect">
            <a:avLst/>
          </a:prstGeom>
        </p:spPr>
        <p:txBody>
          <a:bodyPr wrap="square">
            <a:spAutoFit/>
          </a:bodyPr>
          <a:lstStyle/>
          <a:p>
            <a:r>
              <a:rPr lang="en-US" sz="2400" dirty="0"/>
              <a:t>BOX Note</a:t>
            </a:r>
          </a:p>
        </p:txBody>
      </p:sp>
    </p:spTree>
    <p:extLst>
      <p:ext uri="{BB962C8B-B14F-4D97-AF65-F5344CB8AC3E}">
        <p14:creationId xmlns:p14="http://schemas.microsoft.com/office/powerpoint/2010/main" val="340874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0E0364-DCB3-494D-99C3-7D467DF60A60}"/>
              </a:ext>
            </a:extLst>
          </p:cNvPr>
          <p:cNvSpPr txBox="1">
            <a:spLocks/>
          </p:cNvSpPr>
          <p:nvPr/>
        </p:nvSpPr>
        <p:spPr bwMode="auto">
          <a:xfrm>
            <a:off x="0" y="52345"/>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lang="en-US" dirty="0">
                <a:solidFill>
                  <a:srgbClr val="FFFFFF"/>
                </a:solidFill>
                <a:sym typeface="HelvNeue Bold for IBM"/>
              </a:rPr>
              <a:t>Special thanks</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3" name="TextBox 2"/>
          <p:cNvSpPr txBox="1"/>
          <p:nvPr/>
        </p:nvSpPr>
        <p:spPr>
          <a:xfrm>
            <a:off x="3856384" y="2319130"/>
            <a:ext cx="5433390" cy="2323713"/>
          </a:xfrm>
          <a:prstGeom prst="rect">
            <a:avLst/>
          </a:prstGeom>
          <a:noFill/>
        </p:spPr>
        <p:txBody>
          <a:bodyPr wrap="square" rtlCol="0">
            <a:spAutoFit/>
          </a:bodyPr>
          <a:lstStyle/>
          <a:p>
            <a:r>
              <a:rPr lang="en-US" dirty="0"/>
              <a:t>Ingo </a:t>
            </a:r>
            <a:r>
              <a:rPr lang="en-US" dirty="0" err="1"/>
              <a:t>Averdunk</a:t>
            </a:r>
            <a:endParaRPr lang="en-US" dirty="0"/>
          </a:p>
          <a:p>
            <a:r>
              <a:rPr lang="en-US" dirty="0"/>
              <a:t>Richard Wilkins</a:t>
            </a:r>
          </a:p>
          <a:p>
            <a:r>
              <a:rPr lang="en-US" dirty="0"/>
              <a:t>Robert Barron</a:t>
            </a:r>
          </a:p>
          <a:p>
            <a:r>
              <a:rPr lang="en-US" dirty="0"/>
              <a:t>And my special guest:</a:t>
            </a:r>
          </a:p>
          <a:p>
            <a:r>
              <a:rPr lang="en-US" dirty="0"/>
              <a:t>Victor Harvard</a:t>
            </a:r>
          </a:p>
        </p:txBody>
      </p:sp>
    </p:spTree>
    <p:extLst>
      <p:ext uri="{BB962C8B-B14F-4D97-AF65-F5344CB8AC3E}">
        <p14:creationId xmlns:p14="http://schemas.microsoft.com/office/powerpoint/2010/main" val="420263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898A4-3E06-4F26-A8EE-E6515C41A706}"/>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a:t>
            </a:r>
          </a:p>
        </p:txBody>
      </p:sp>
      <p:sp>
        <p:nvSpPr>
          <p:cNvPr id="3" name="Rectangle 2">
            <a:extLst>
              <a:ext uri="{FF2B5EF4-FFF2-40B4-BE49-F238E27FC236}">
                <a16:creationId xmlns:a16="http://schemas.microsoft.com/office/drawing/2014/main" xmlns="" id="{763FB79C-2FC5-4CBA-B1C1-DEB807E0D735}"/>
              </a:ext>
            </a:extLst>
          </p:cNvPr>
          <p:cNvSpPr/>
          <p:nvPr/>
        </p:nvSpPr>
        <p:spPr>
          <a:xfrm>
            <a:off x="433952" y="1110475"/>
            <a:ext cx="13793492" cy="5509200"/>
          </a:xfrm>
          <a:prstGeom prst="rect">
            <a:avLst/>
          </a:prstGeom>
        </p:spPr>
        <p:txBody>
          <a:bodyPr wrap="square">
            <a:spAutoFit/>
          </a:bodyPr>
          <a:lstStyle/>
          <a:p>
            <a:r>
              <a:rPr lang="en-US" sz="3200" dirty="0"/>
              <a:t>Grafana is an open source metric analytics &amp; visualization suite. It is most commonly used for visualizing time series data for infrastructure and application analytics but many use it in other domains including industrial sensors, home automation, weather, and process control. </a:t>
            </a:r>
          </a:p>
          <a:p>
            <a:r>
              <a:rPr lang="en-US" sz="3200" dirty="0">
                <a:hlinkClick r:id="rId2"/>
              </a:rPr>
              <a:t>https://grafana.com/grafana</a:t>
            </a:r>
            <a:endParaRPr lang="en-US" sz="3200" dirty="0"/>
          </a:p>
          <a:p>
            <a:endParaRPr lang="en-US" sz="3200" dirty="0"/>
          </a:p>
          <a:p>
            <a:r>
              <a:rPr lang="en-US" sz="3200" dirty="0"/>
              <a:t>While Prometheus has limited dashboarding capabilities of its own, regular display of metrics will be done using Grafana dashboards.</a:t>
            </a:r>
          </a:p>
          <a:p>
            <a:endParaRPr lang="en-US" sz="3200" dirty="0"/>
          </a:p>
          <a:p>
            <a:r>
              <a:rPr lang="en-US" sz="3200" dirty="0"/>
              <a:t>Prometheus and the Grafana Dashboards are installed togethers as applications into ICP using Helm charts. </a:t>
            </a:r>
          </a:p>
        </p:txBody>
      </p:sp>
    </p:spTree>
    <p:extLst>
      <p:ext uri="{BB962C8B-B14F-4D97-AF65-F5344CB8AC3E}">
        <p14:creationId xmlns:p14="http://schemas.microsoft.com/office/powerpoint/2010/main" val="286520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F898A4-3E06-4F26-A8EE-E6515C41A706}"/>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ELK stack or Elasticsearch Stack</a:t>
            </a:r>
          </a:p>
        </p:txBody>
      </p:sp>
      <p:sp>
        <p:nvSpPr>
          <p:cNvPr id="3" name="Rectangle 2">
            <a:extLst>
              <a:ext uri="{FF2B5EF4-FFF2-40B4-BE49-F238E27FC236}">
                <a16:creationId xmlns:a16="http://schemas.microsoft.com/office/drawing/2014/main" xmlns="" id="{F675A358-11D1-459E-922D-637249ADB4BA}"/>
              </a:ext>
            </a:extLst>
          </p:cNvPr>
          <p:cNvSpPr/>
          <p:nvPr/>
        </p:nvSpPr>
        <p:spPr>
          <a:xfrm>
            <a:off x="433952" y="1110475"/>
            <a:ext cx="13793492" cy="6494085"/>
          </a:xfrm>
          <a:prstGeom prst="rect">
            <a:avLst/>
          </a:prstGeom>
        </p:spPr>
        <p:txBody>
          <a:bodyPr wrap="square">
            <a:spAutoFit/>
          </a:bodyPr>
          <a:lstStyle/>
          <a:p>
            <a:r>
              <a:rPr lang="en-US" sz="3200" dirty="0"/>
              <a:t>The Elasticsearch stack (previously known as the ELK Stack) is a Log Management system which is composed of 3 layers:</a:t>
            </a:r>
          </a:p>
          <a:p>
            <a:pPr marL="457200" indent="-457200">
              <a:buFont typeface="Arial" panose="020B0604020202020204" pitchFamily="34" charset="0"/>
              <a:buChar char="•"/>
            </a:pPr>
            <a:r>
              <a:rPr lang="en-US" sz="3200" dirty="0"/>
              <a:t>Kibana is the extensible user interface for configuring and managing all aspects of the Elastic Stack. </a:t>
            </a:r>
          </a:p>
          <a:p>
            <a:pPr marL="457200" indent="-457200">
              <a:buFont typeface="Arial" panose="020B0604020202020204" pitchFamily="34" charset="0"/>
              <a:buChar char="•"/>
            </a:pPr>
            <a:r>
              <a:rPr lang="en-US" sz="3200" dirty="0"/>
              <a:t>Elasticsearch is a distributed, JSON-based search and analytics engine designed for horizontal scalability, maximum reliability, and easy management.</a:t>
            </a:r>
          </a:p>
          <a:p>
            <a:pPr marL="457200" indent="-457200">
              <a:buFont typeface="Arial" panose="020B0604020202020204" pitchFamily="34" charset="0"/>
              <a:buChar char="•"/>
            </a:pPr>
            <a:r>
              <a:rPr lang="en-US" sz="3200" dirty="0" err="1"/>
              <a:t>Logstash</a:t>
            </a:r>
            <a:r>
              <a:rPr lang="en-US" sz="3200" dirty="0"/>
              <a:t> is a dynamic data collection pipeline with an extensible plugin ecosystem and strong Elasticsearch synergy.</a:t>
            </a:r>
          </a:p>
          <a:p>
            <a:pPr marL="457200" indent="-457200">
              <a:buFont typeface="Arial" panose="020B0604020202020204" pitchFamily="34" charset="0"/>
              <a:buChar char="•"/>
            </a:pPr>
            <a:r>
              <a:rPr lang="en-US" sz="3200" dirty="0"/>
              <a:t>Beats is a platform for lightweight shippers that send data from edge machines to </a:t>
            </a:r>
            <a:r>
              <a:rPr lang="en-US" sz="3200" dirty="0" err="1"/>
              <a:t>Logstash</a:t>
            </a:r>
            <a:r>
              <a:rPr lang="en-US" sz="3200" dirty="0"/>
              <a:t> and Elasticsearch.</a:t>
            </a:r>
          </a:p>
          <a:p>
            <a:pPr marL="457200" indent="-457200">
              <a:buFont typeface="Arial" panose="020B0604020202020204" pitchFamily="34" charset="0"/>
              <a:buChar char="•"/>
            </a:pPr>
            <a:endParaRPr lang="en-US" sz="3200" dirty="0"/>
          </a:p>
          <a:p>
            <a:r>
              <a:rPr lang="en-US" sz="3200" dirty="0" err="1"/>
              <a:t>Elasticseach</a:t>
            </a:r>
            <a:r>
              <a:rPr lang="en-US" sz="3200" dirty="0"/>
              <a:t> is packaged as a series of Helm charts and are deployed automatically when ICP is installed (can be customized and/or opted-out of)</a:t>
            </a:r>
          </a:p>
        </p:txBody>
      </p:sp>
    </p:spTree>
    <p:extLst>
      <p:ext uri="{BB962C8B-B14F-4D97-AF65-F5344CB8AC3E}">
        <p14:creationId xmlns:p14="http://schemas.microsoft.com/office/powerpoint/2010/main" val="41435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1692" y="880702"/>
            <a:ext cx="5929838" cy="3589987"/>
          </a:xfrm>
          <a:prstGeom prst="rect">
            <a:avLst/>
          </a:prstGeom>
        </p:spPr>
      </p:pic>
      <p:sp>
        <p:nvSpPr>
          <p:cNvPr id="3" name="Title 1">
            <a:extLst/>
          </p:cNvPr>
          <p:cNvSpPr txBox="1">
            <a:spLocks/>
          </p:cNvSpPr>
          <p:nvPr/>
        </p:nvSpPr>
        <p:spPr bwMode="auto">
          <a:xfrm>
            <a:off x="0" y="8233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What are the advanced Logging </a:t>
            </a:r>
            <a:r>
              <a:rPr lang="en-US" dirty="0">
                <a:solidFill>
                  <a:srgbClr val="FFFFFF"/>
                </a:solidFill>
                <a:sym typeface="HelvNeue Bold for IBM"/>
              </a:rPr>
              <a:t>capabilities for ICP? (Level 3)</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5" name="Rectangle 4">
            <a:extLst/>
          </p:cNvPr>
          <p:cNvSpPr/>
          <p:nvPr/>
        </p:nvSpPr>
        <p:spPr>
          <a:xfrm>
            <a:off x="492370" y="5331609"/>
            <a:ext cx="4979962" cy="1069144"/>
          </a:xfrm>
          <a:prstGeom prst="rect">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dirty="0"/>
              <a:t>Hosting Infrastructure (Virtual servers)</a:t>
            </a:r>
            <a:endParaRPr lang="he-IL" dirty="0"/>
          </a:p>
        </p:txBody>
      </p:sp>
      <p:sp>
        <p:nvSpPr>
          <p:cNvPr id="6" name="Rectangle 5">
            <a:extLst/>
          </p:cNvPr>
          <p:cNvSpPr/>
          <p:nvPr/>
        </p:nvSpPr>
        <p:spPr>
          <a:xfrm>
            <a:off x="492370" y="2918998"/>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7" name="Rectangle 6">
            <a:extLst/>
          </p:cNvPr>
          <p:cNvSpPr/>
          <p:nvPr/>
        </p:nvSpPr>
        <p:spPr>
          <a:xfrm>
            <a:off x="2433711" y="2904933"/>
            <a:ext cx="1800663" cy="2283652"/>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Cloud Foundry</a:t>
            </a:r>
            <a:endParaRPr lang="he-IL" sz="2600" dirty="0"/>
          </a:p>
        </p:txBody>
      </p:sp>
      <p:sp>
        <p:nvSpPr>
          <p:cNvPr id="8" name="Rectangle 7">
            <a:extLst/>
          </p:cNvPr>
          <p:cNvSpPr/>
          <p:nvPr/>
        </p:nvSpPr>
        <p:spPr>
          <a:xfrm>
            <a:off x="4515730" y="2904932"/>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ELK/</a:t>
            </a:r>
            <a:r>
              <a:rPr lang="en-US" dirty="0" err="1"/>
              <a:t>Logstash</a:t>
            </a:r>
            <a:r>
              <a:rPr lang="en-US" dirty="0"/>
              <a:t/>
            </a:r>
            <a:br>
              <a:rPr lang="en-US" dirty="0"/>
            </a:br>
            <a:r>
              <a:rPr lang="en-US" dirty="0"/>
              <a:t> Stack</a:t>
            </a:r>
            <a:endParaRPr lang="he-IL" dirty="0"/>
          </a:p>
        </p:txBody>
      </p:sp>
      <p:sp>
        <p:nvSpPr>
          <p:cNvPr id="9" name="Rectangle 8">
            <a:extLst/>
          </p:cNvPr>
          <p:cNvSpPr/>
          <p:nvPr/>
        </p:nvSpPr>
        <p:spPr>
          <a:xfrm>
            <a:off x="618977" y="4567257"/>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cxnSp>
        <p:nvCxnSpPr>
          <p:cNvPr id="10" name="Straight Arrow Connector 9">
            <a:extLst/>
          </p:cNvPr>
          <p:cNvCxnSpPr/>
          <p:nvPr/>
        </p:nvCxnSpPr>
        <p:spPr>
          <a:xfrm>
            <a:off x="2293033" y="3115943"/>
            <a:ext cx="22226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p:cNvPr>
          <p:cNvCxnSpPr>
            <a:cxnSpLocks/>
          </p:cNvCxnSpPr>
          <p:nvPr/>
        </p:nvCxnSpPr>
        <p:spPr>
          <a:xfrm>
            <a:off x="4234374" y="3369162"/>
            <a:ext cx="281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p:cNvPr>
          <p:cNvSpPr/>
          <p:nvPr/>
        </p:nvSpPr>
        <p:spPr>
          <a:xfrm>
            <a:off x="617808" y="3042088"/>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err="1"/>
              <a:t>Istio</a:t>
            </a:r>
            <a:endParaRPr lang="he-IL" sz="2000" dirty="0"/>
          </a:p>
        </p:txBody>
      </p:sp>
      <p:sp>
        <p:nvSpPr>
          <p:cNvPr id="14" name="Rectangle 13">
            <a:extLst/>
          </p:cNvPr>
          <p:cNvSpPr/>
          <p:nvPr/>
        </p:nvSpPr>
        <p:spPr>
          <a:xfrm>
            <a:off x="351692" y="2272232"/>
            <a:ext cx="5345723" cy="5268051"/>
          </a:xfrm>
          <a:prstGeom prst="rect">
            <a:avLst/>
          </a:prstGeom>
          <a:noFill/>
          <a:ln>
            <a:solidFill>
              <a:schemeClr val="accent1">
                <a:shade val="95000"/>
                <a:satMod val="105000"/>
              </a:schemeClr>
            </a:solidFill>
            <a:prstDash val="dash"/>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15" name="Rectangle: Rounded Corners 14">
            <a:extLst/>
          </p:cNvPr>
          <p:cNvSpPr/>
          <p:nvPr/>
        </p:nvSpPr>
        <p:spPr>
          <a:xfrm>
            <a:off x="6625883" y="2391506"/>
            <a:ext cx="2307101" cy="3559843"/>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External ELK</a:t>
            </a:r>
            <a:br>
              <a:rPr lang="en-US" dirty="0"/>
            </a:br>
            <a:r>
              <a:rPr lang="en-US" dirty="0"/>
              <a:t>/</a:t>
            </a:r>
            <a:br>
              <a:rPr lang="en-US" dirty="0"/>
            </a:br>
            <a:r>
              <a:rPr lang="en-US" dirty="0"/>
              <a:t>Splunk</a:t>
            </a:r>
          </a:p>
          <a:p>
            <a:pPr algn="ctr"/>
            <a:r>
              <a:rPr lang="en-US" dirty="0"/>
              <a:t>/</a:t>
            </a:r>
          </a:p>
          <a:p>
            <a:pPr algn="ctr"/>
            <a:r>
              <a:rPr lang="en-US" dirty="0"/>
              <a:t>Log Analysis</a:t>
            </a:r>
            <a:br>
              <a:rPr lang="en-US" dirty="0"/>
            </a:br>
            <a:endParaRPr lang="he-IL" dirty="0"/>
          </a:p>
        </p:txBody>
      </p:sp>
      <p:cxnSp>
        <p:nvCxnSpPr>
          <p:cNvPr id="16" name="Straight Arrow Connector 15">
            <a:extLst/>
          </p:cNvPr>
          <p:cNvCxnSpPr>
            <a:cxnSpLocks/>
            <a:endCxn id="15" idx="1"/>
          </p:cNvCxnSpPr>
          <p:nvPr/>
        </p:nvCxnSpPr>
        <p:spPr>
          <a:xfrm>
            <a:off x="5472332" y="4171427"/>
            <a:ext cx="1153551"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xmlns="" id="{6F4870C2-6DCF-4047-9F84-192DFC8EDFA0}"/>
              </a:ext>
            </a:extLst>
          </p:cNvPr>
          <p:cNvSpPr txBox="1"/>
          <p:nvPr/>
        </p:nvSpPr>
        <p:spPr>
          <a:xfrm>
            <a:off x="9118488" y="1174020"/>
            <a:ext cx="5372427" cy="6786473"/>
          </a:xfrm>
          <a:prstGeom prst="rect">
            <a:avLst/>
          </a:prstGeom>
          <a:noFill/>
        </p:spPr>
        <p:txBody>
          <a:bodyPr wrap="square" rtlCol="1">
            <a:spAutoFit/>
          </a:bodyPr>
          <a:lstStyle/>
          <a:p>
            <a:r>
              <a:rPr lang="en-US" dirty="0"/>
              <a:t>In the October release, you will be  able to forward logs to an external repository so that customers can consume logs in their own existing log management system.</a:t>
            </a:r>
          </a:p>
          <a:p>
            <a:endParaRPr lang="en-US" dirty="0"/>
          </a:p>
          <a:p>
            <a:r>
              <a:rPr lang="en-US" dirty="0"/>
              <a:t>Logs cannot be forwarded to multiple repositories.</a:t>
            </a:r>
          </a:p>
          <a:p>
            <a:endParaRPr lang="en-US" dirty="0"/>
          </a:p>
          <a:p>
            <a:r>
              <a:rPr lang="en-US" dirty="0"/>
              <a:t>Post-GA, a Kafka bus is planned to be added to the logging architecture which will allow subscriptions to logs and publication to multiple repositories.</a:t>
            </a:r>
            <a:endParaRPr lang="he-IL" dirty="0"/>
          </a:p>
        </p:txBody>
      </p:sp>
    </p:spTree>
    <p:extLst>
      <p:ext uri="{BB962C8B-B14F-4D97-AF65-F5344CB8AC3E}">
        <p14:creationId xmlns:p14="http://schemas.microsoft.com/office/powerpoint/2010/main" val="52415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xmlns="" id="{F4444839-D549-470A-9933-3F3BE0916635}"/>
              </a:ext>
            </a:extLst>
          </p:cNvPr>
          <p:cNvSpPr txBox="1">
            <a:spLocks/>
          </p:cNvSpPr>
          <p:nvPr/>
        </p:nvSpPr>
        <p:spPr bwMode="auto">
          <a:xfrm>
            <a:off x="124929" y="154267"/>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chemeClr val="bg1"/>
                </a:solidFill>
                <a:effectLst/>
                <a:uLnTx/>
                <a:uFillTx/>
                <a:sym typeface="HelvNeue Bold for IBM"/>
              </a:rPr>
              <a:t>What are the advanced CSMO toolchain </a:t>
            </a:r>
            <a:r>
              <a:rPr lang="en-US" sz="2400" dirty="0">
                <a:solidFill>
                  <a:schemeClr val="bg1"/>
                </a:solidFill>
                <a:sym typeface="HelvNeue Bold for IBM"/>
              </a:rPr>
              <a:t>capabilities for ICP? (Level 3)</a:t>
            </a:r>
            <a:endParaRPr kumimoji="0" lang="en-US" sz="2400" b="1" i="0" u="none" strike="noStrike" kern="1200" cap="none" spc="0" normalizeH="0" baseline="0" noProof="0" dirty="0">
              <a:ln>
                <a:noFill/>
              </a:ln>
              <a:solidFill>
                <a:schemeClr val="bg1"/>
              </a:solidFill>
              <a:effectLst/>
              <a:uLnTx/>
              <a:uFillTx/>
              <a:sym typeface="HelvNeue Bold for IBM"/>
            </a:endParaRPr>
          </a:p>
        </p:txBody>
      </p:sp>
      <p:sp>
        <p:nvSpPr>
          <p:cNvPr id="2" name="Rectangle 1">
            <a:extLst>
              <a:ext uri="{FF2B5EF4-FFF2-40B4-BE49-F238E27FC236}">
                <a16:creationId xmlns:a16="http://schemas.microsoft.com/office/drawing/2014/main" xmlns="" id="{2C4E41C8-4691-413B-9915-D6A5154A39E3}"/>
              </a:ext>
            </a:extLst>
          </p:cNvPr>
          <p:cNvSpPr/>
          <p:nvPr/>
        </p:nvSpPr>
        <p:spPr>
          <a:xfrm>
            <a:off x="527542" y="5907410"/>
            <a:ext cx="6196826" cy="1427867"/>
          </a:xfrm>
          <a:prstGeom prst="rect">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dirty="0"/>
              <a:t/>
            </a:r>
            <a:br>
              <a:rPr lang="en-US" dirty="0"/>
            </a:br>
            <a:r>
              <a:rPr lang="en-US" dirty="0"/>
              <a:t>Hosting Infrastructure </a:t>
            </a:r>
            <a:br>
              <a:rPr lang="en-US" dirty="0"/>
            </a:br>
            <a:r>
              <a:rPr lang="en-US" dirty="0"/>
              <a:t>(Virtual servers)</a:t>
            </a:r>
            <a:endParaRPr lang="he-IL" dirty="0"/>
          </a:p>
        </p:txBody>
      </p:sp>
      <p:sp>
        <p:nvSpPr>
          <p:cNvPr id="3" name="Rectangle 2">
            <a:extLst>
              <a:ext uri="{FF2B5EF4-FFF2-40B4-BE49-F238E27FC236}">
                <a16:creationId xmlns:a16="http://schemas.microsoft.com/office/drawing/2014/main" xmlns="" id="{6B81C8E7-2D57-41C0-8678-788C62377C79}"/>
              </a:ext>
            </a:extLst>
          </p:cNvPr>
          <p:cNvSpPr/>
          <p:nvPr/>
        </p:nvSpPr>
        <p:spPr>
          <a:xfrm>
            <a:off x="1765500" y="3417431"/>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4" name="Rectangle 3">
            <a:extLst>
              <a:ext uri="{FF2B5EF4-FFF2-40B4-BE49-F238E27FC236}">
                <a16:creationId xmlns:a16="http://schemas.microsoft.com/office/drawing/2014/main" xmlns="" id="{3C306286-408C-437F-9412-1F21CCFECD0A}"/>
              </a:ext>
            </a:extLst>
          </p:cNvPr>
          <p:cNvSpPr/>
          <p:nvPr/>
        </p:nvSpPr>
        <p:spPr>
          <a:xfrm>
            <a:off x="3706841" y="3403366"/>
            <a:ext cx="1800663" cy="2283652"/>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Cloud Foundry</a:t>
            </a:r>
            <a:endParaRPr lang="he-IL" sz="2600" dirty="0"/>
          </a:p>
        </p:txBody>
      </p:sp>
      <p:sp>
        <p:nvSpPr>
          <p:cNvPr id="5" name="Rectangle 4">
            <a:extLst>
              <a:ext uri="{FF2B5EF4-FFF2-40B4-BE49-F238E27FC236}">
                <a16:creationId xmlns:a16="http://schemas.microsoft.com/office/drawing/2014/main" xmlns="" id="{874BA6CF-FD70-4FCB-9543-6B76DB7DFCCA}"/>
              </a:ext>
            </a:extLst>
          </p:cNvPr>
          <p:cNvSpPr/>
          <p:nvPr/>
        </p:nvSpPr>
        <p:spPr>
          <a:xfrm>
            <a:off x="527542" y="3403365"/>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Prometheus</a:t>
            </a:r>
            <a:endParaRPr lang="he-IL" dirty="0"/>
          </a:p>
        </p:txBody>
      </p:sp>
      <p:sp>
        <p:nvSpPr>
          <p:cNvPr id="7" name="Rectangle 6">
            <a:extLst>
              <a:ext uri="{FF2B5EF4-FFF2-40B4-BE49-F238E27FC236}">
                <a16:creationId xmlns:a16="http://schemas.microsoft.com/office/drawing/2014/main" xmlns="" id="{D9511E26-FF28-4136-ABC6-8BA47A12ACD2}"/>
              </a:ext>
            </a:extLst>
          </p:cNvPr>
          <p:cNvSpPr/>
          <p:nvPr/>
        </p:nvSpPr>
        <p:spPr>
          <a:xfrm>
            <a:off x="1892107" y="5065690"/>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sp>
        <p:nvSpPr>
          <p:cNvPr id="8" name="Rectangle: Rounded Corners 7">
            <a:extLst>
              <a:ext uri="{FF2B5EF4-FFF2-40B4-BE49-F238E27FC236}">
                <a16:creationId xmlns:a16="http://schemas.microsoft.com/office/drawing/2014/main" xmlns="" id="{992E613B-D5A8-4ACD-A3BA-D87C22F4C858}"/>
              </a:ext>
            </a:extLst>
          </p:cNvPr>
          <p:cNvSpPr/>
          <p:nvPr/>
        </p:nvSpPr>
        <p:spPr>
          <a:xfrm>
            <a:off x="2821958" y="2230531"/>
            <a:ext cx="3460651" cy="558756"/>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IBM APM</a:t>
            </a:r>
            <a:endParaRPr lang="he-IL" dirty="0"/>
          </a:p>
        </p:txBody>
      </p:sp>
      <p:sp>
        <p:nvSpPr>
          <p:cNvPr id="63" name="Rectangle 62">
            <a:extLst>
              <a:ext uri="{FF2B5EF4-FFF2-40B4-BE49-F238E27FC236}">
                <a16:creationId xmlns:a16="http://schemas.microsoft.com/office/drawing/2014/main" xmlns="" id="{A0691AD1-6800-4CDA-BF90-5008FF00F848}"/>
              </a:ext>
            </a:extLst>
          </p:cNvPr>
          <p:cNvSpPr/>
          <p:nvPr/>
        </p:nvSpPr>
        <p:spPr>
          <a:xfrm>
            <a:off x="351692" y="3207434"/>
            <a:ext cx="6710290" cy="4332849"/>
          </a:xfrm>
          <a:prstGeom prst="rect">
            <a:avLst/>
          </a:prstGeom>
          <a:noFill/>
          <a:ln>
            <a:solidFill>
              <a:schemeClr val="accent1">
                <a:shade val="95000"/>
                <a:satMod val="105000"/>
              </a:schemeClr>
            </a:solidFill>
            <a:prstDash val="dash"/>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xmlns="" id="{238176B8-EF92-435F-BDF1-966427CB08E3}"/>
              </a:ext>
            </a:extLst>
          </p:cNvPr>
          <p:cNvSpPr/>
          <p:nvPr/>
        </p:nvSpPr>
        <p:spPr>
          <a:xfrm>
            <a:off x="5767766" y="3403366"/>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ELK Stack</a:t>
            </a:r>
            <a:endParaRPr lang="he-IL" dirty="0"/>
          </a:p>
        </p:txBody>
      </p:sp>
      <p:sp>
        <p:nvSpPr>
          <p:cNvPr id="36" name="Rectangle: Rounded Corners 35">
            <a:extLst>
              <a:ext uri="{FF2B5EF4-FFF2-40B4-BE49-F238E27FC236}">
                <a16:creationId xmlns:a16="http://schemas.microsoft.com/office/drawing/2014/main" xmlns="" id="{841D848E-A4EC-4707-85CD-370DF59DC584}"/>
              </a:ext>
            </a:extLst>
          </p:cNvPr>
          <p:cNvSpPr/>
          <p:nvPr/>
        </p:nvSpPr>
        <p:spPr>
          <a:xfrm>
            <a:off x="2046852" y="809612"/>
            <a:ext cx="5015130" cy="814685"/>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NOI Probes/Observers</a:t>
            </a:r>
            <a:endParaRPr lang="he-IL" dirty="0"/>
          </a:p>
        </p:txBody>
      </p:sp>
      <p:sp>
        <p:nvSpPr>
          <p:cNvPr id="37" name="Rectangle: Rounded Corners 36">
            <a:extLst>
              <a:ext uri="{FF2B5EF4-FFF2-40B4-BE49-F238E27FC236}">
                <a16:creationId xmlns:a16="http://schemas.microsoft.com/office/drawing/2014/main" xmlns="" id="{40348D98-2F1E-4EFF-9EDA-10E712C72F24}"/>
              </a:ext>
            </a:extLst>
          </p:cNvPr>
          <p:cNvSpPr/>
          <p:nvPr/>
        </p:nvSpPr>
        <p:spPr>
          <a:xfrm>
            <a:off x="8261361" y="809612"/>
            <a:ext cx="3460651" cy="814685"/>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NOI Event Management</a:t>
            </a:r>
            <a:endParaRPr lang="he-IL" dirty="0"/>
          </a:p>
        </p:txBody>
      </p:sp>
      <p:cxnSp>
        <p:nvCxnSpPr>
          <p:cNvPr id="24" name="Connector: Elbow 23">
            <a:extLst>
              <a:ext uri="{FF2B5EF4-FFF2-40B4-BE49-F238E27FC236}">
                <a16:creationId xmlns:a16="http://schemas.microsoft.com/office/drawing/2014/main" xmlns="" id="{A28DAFE9-693C-447D-A5ED-814126C01ADC}"/>
              </a:ext>
            </a:extLst>
          </p:cNvPr>
          <p:cNvCxnSpPr>
            <a:cxnSpLocks/>
            <a:endCxn id="8" idx="1"/>
          </p:cNvCxnSpPr>
          <p:nvPr/>
        </p:nvCxnSpPr>
        <p:spPr>
          <a:xfrm flipV="1">
            <a:off x="1659448" y="2509909"/>
            <a:ext cx="1162510" cy="687130"/>
          </a:xfrm>
          <a:prstGeom prst="bentConnector3">
            <a:avLst>
              <a:gd name="adj1" fmla="val 200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Connector: Elbow 55">
            <a:extLst>
              <a:ext uri="{FF2B5EF4-FFF2-40B4-BE49-F238E27FC236}">
                <a16:creationId xmlns:a16="http://schemas.microsoft.com/office/drawing/2014/main" xmlns="" id="{0E5C91CB-8C9C-4840-A305-D1EF4A095EA9}"/>
              </a:ext>
            </a:extLst>
          </p:cNvPr>
          <p:cNvCxnSpPr>
            <a:cxnSpLocks/>
            <a:endCxn id="36" idx="1"/>
          </p:cNvCxnSpPr>
          <p:nvPr/>
        </p:nvCxnSpPr>
        <p:spPr>
          <a:xfrm rot="5400000" flipH="1" flipV="1">
            <a:off x="410835" y="1561022"/>
            <a:ext cx="1980084" cy="12919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4" name="Connector: Elbow 63">
            <a:extLst>
              <a:ext uri="{FF2B5EF4-FFF2-40B4-BE49-F238E27FC236}">
                <a16:creationId xmlns:a16="http://schemas.microsoft.com/office/drawing/2014/main" xmlns="" id="{3694A53B-BD48-4580-BE74-D282773EAAB6}"/>
              </a:ext>
            </a:extLst>
          </p:cNvPr>
          <p:cNvCxnSpPr>
            <a:cxnSpLocks/>
            <a:stCxn id="8" idx="0"/>
            <a:endCxn id="36" idx="2"/>
          </p:cNvCxnSpPr>
          <p:nvPr/>
        </p:nvCxnSpPr>
        <p:spPr>
          <a:xfrm rot="5400000" flipH="1" flipV="1">
            <a:off x="4250233" y="1926348"/>
            <a:ext cx="606234" cy="2133"/>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xmlns="" id="{5C13A43C-BE1D-4EE9-8A50-39F850274F69}"/>
              </a:ext>
            </a:extLst>
          </p:cNvPr>
          <p:cNvCxnSpPr>
            <a:stCxn id="36" idx="3"/>
            <a:endCxn id="37" idx="1"/>
          </p:cNvCxnSpPr>
          <p:nvPr/>
        </p:nvCxnSpPr>
        <p:spPr>
          <a:xfrm>
            <a:off x="7061982" y="1216955"/>
            <a:ext cx="119937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xmlns="" id="{C0011339-CF68-42EC-85CC-8B06A049E58E}"/>
              </a:ext>
            </a:extLst>
          </p:cNvPr>
          <p:cNvSpPr txBox="1"/>
          <p:nvPr/>
        </p:nvSpPr>
        <p:spPr>
          <a:xfrm>
            <a:off x="8461732" y="1916294"/>
            <a:ext cx="5372427" cy="6786473"/>
          </a:xfrm>
          <a:prstGeom prst="rect">
            <a:avLst/>
          </a:prstGeom>
          <a:noFill/>
        </p:spPr>
        <p:txBody>
          <a:bodyPr wrap="square" rtlCol="1">
            <a:spAutoFit/>
          </a:bodyPr>
          <a:lstStyle/>
          <a:p>
            <a:r>
              <a:rPr lang="en-US" dirty="0"/>
              <a:t>NOI probes and observers collect events from multiple data sources within </a:t>
            </a:r>
            <a:r>
              <a:rPr lang="en-US" dirty="0" err="1"/>
              <a:t>Icp</a:t>
            </a:r>
            <a:r>
              <a:rPr lang="en-US" dirty="0"/>
              <a:t> including Kubernetes, Prometheus &amp; DevOps monitoring? (waiting for  Randy session)</a:t>
            </a:r>
          </a:p>
          <a:p>
            <a:endParaRPr lang="en-US" dirty="0"/>
          </a:p>
          <a:p>
            <a:r>
              <a:rPr lang="en-US" dirty="0"/>
              <a:t>APM monitors ICP (both workloads and Infrastructure) and forwards events to NOI</a:t>
            </a:r>
          </a:p>
          <a:p>
            <a:endParaRPr lang="en-US" dirty="0"/>
          </a:p>
          <a:p>
            <a:r>
              <a:rPr lang="en-US" dirty="0"/>
              <a:t>NOI Event Management layer performs de-duplication, correlation, grouping, etc…</a:t>
            </a:r>
          </a:p>
          <a:p>
            <a:endParaRPr lang="en-US" dirty="0"/>
          </a:p>
        </p:txBody>
      </p:sp>
    </p:spTree>
    <p:extLst>
      <p:ext uri="{BB962C8B-B14F-4D97-AF65-F5344CB8AC3E}">
        <p14:creationId xmlns:p14="http://schemas.microsoft.com/office/powerpoint/2010/main" val="291426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solidFill>
                  <a:srgbClr val="FFFFFF"/>
                </a:solidFill>
                <a:latin typeface="Arial" panose="020B0604020202020204" pitchFamily="34" charset="0"/>
                <a:cs typeface="Arial" panose="020B0604020202020204" pitchFamily="34" charset="0"/>
              </a:rPr>
              <a:t>This Session only covers part of the toolchain</a:t>
            </a:r>
          </a:p>
        </p:txBody>
      </p:sp>
      <p:sp>
        <p:nvSpPr>
          <p:cNvPr id="5" name="Rounded Rectangle 44"/>
          <p:cNvSpPr>
            <a:spLocks noChangeArrowheads="1"/>
          </p:cNvSpPr>
          <p:nvPr/>
        </p:nvSpPr>
        <p:spPr bwMode="auto">
          <a:xfrm>
            <a:off x="2512105" y="852045"/>
            <a:ext cx="2615883"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6" name="TextBox 46"/>
          <p:cNvSpPr txBox="1">
            <a:spLocks noChangeArrowheads="1"/>
          </p:cNvSpPr>
          <p:nvPr/>
        </p:nvSpPr>
        <p:spPr bwMode="auto">
          <a:xfrm>
            <a:off x="2512104" y="7494985"/>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dirty="0">
                <a:solidFill>
                  <a:schemeClr val="accent1">
                    <a:lumMod val="60000"/>
                    <a:lumOff val="40000"/>
                  </a:schemeClr>
                </a:solidFill>
              </a:rPr>
              <a:t>Monitor</a:t>
            </a:r>
            <a:endParaRPr lang="en-US" altLang="en-US" sz="2560" i="1" dirty="0">
              <a:solidFill>
                <a:schemeClr val="accent1">
                  <a:lumMod val="60000"/>
                  <a:lumOff val="40000"/>
                </a:schemeClr>
              </a:solidFill>
            </a:endParaRPr>
          </a:p>
        </p:txBody>
      </p:sp>
      <p:sp>
        <p:nvSpPr>
          <p:cNvPr id="7" name="Rounded Rectangle 47"/>
          <p:cNvSpPr>
            <a:spLocks noChangeArrowheads="1"/>
          </p:cNvSpPr>
          <p:nvPr/>
        </p:nvSpPr>
        <p:spPr bwMode="auto">
          <a:xfrm>
            <a:off x="5521755" y="852045"/>
            <a:ext cx="2615883"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8" name="TextBox 48"/>
          <p:cNvSpPr txBox="1">
            <a:spLocks noChangeArrowheads="1"/>
          </p:cNvSpPr>
          <p:nvPr/>
        </p:nvSpPr>
        <p:spPr bwMode="auto">
          <a:xfrm>
            <a:off x="5521754" y="7494985"/>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a:solidFill>
                  <a:schemeClr val="accent1">
                    <a:lumMod val="60000"/>
                    <a:lumOff val="40000"/>
                  </a:schemeClr>
                </a:solidFill>
              </a:rPr>
              <a:t>Analyze</a:t>
            </a:r>
            <a:endParaRPr lang="en-US" altLang="en-US" sz="2560" i="1">
              <a:solidFill>
                <a:schemeClr val="accent1">
                  <a:lumMod val="60000"/>
                  <a:lumOff val="40000"/>
                </a:schemeClr>
              </a:solidFill>
            </a:endParaRPr>
          </a:p>
        </p:txBody>
      </p:sp>
      <p:sp>
        <p:nvSpPr>
          <p:cNvPr id="9" name="Rounded Rectangle 49"/>
          <p:cNvSpPr>
            <a:spLocks noChangeArrowheads="1"/>
          </p:cNvSpPr>
          <p:nvPr/>
        </p:nvSpPr>
        <p:spPr bwMode="auto">
          <a:xfrm>
            <a:off x="8531404" y="852045"/>
            <a:ext cx="2613755"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10" name="TextBox 50"/>
          <p:cNvSpPr txBox="1">
            <a:spLocks noChangeArrowheads="1"/>
          </p:cNvSpPr>
          <p:nvPr/>
        </p:nvSpPr>
        <p:spPr bwMode="auto">
          <a:xfrm>
            <a:off x="8525019" y="7494985"/>
            <a:ext cx="26201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a:solidFill>
                  <a:schemeClr val="accent1">
                    <a:lumMod val="60000"/>
                    <a:lumOff val="40000"/>
                  </a:schemeClr>
                </a:solidFill>
              </a:rPr>
              <a:t>Plan</a:t>
            </a:r>
            <a:endParaRPr lang="en-US" altLang="en-US" sz="2560" i="1">
              <a:solidFill>
                <a:schemeClr val="accent1">
                  <a:lumMod val="60000"/>
                  <a:lumOff val="40000"/>
                </a:schemeClr>
              </a:solidFill>
            </a:endParaRPr>
          </a:p>
        </p:txBody>
      </p:sp>
      <p:sp>
        <p:nvSpPr>
          <p:cNvPr id="11" name="Rounded Rectangle 51"/>
          <p:cNvSpPr>
            <a:spLocks noChangeArrowheads="1"/>
          </p:cNvSpPr>
          <p:nvPr/>
        </p:nvSpPr>
        <p:spPr bwMode="auto">
          <a:xfrm>
            <a:off x="11538925" y="852045"/>
            <a:ext cx="2615885"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12" name="TextBox 52"/>
          <p:cNvSpPr txBox="1">
            <a:spLocks noChangeArrowheads="1"/>
          </p:cNvSpPr>
          <p:nvPr/>
        </p:nvSpPr>
        <p:spPr bwMode="auto">
          <a:xfrm>
            <a:off x="11534668" y="7516356"/>
            <a:ext cx="26201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dirty="0">
                <a:solidFill>
                  <a:schemeClr val="accent1">
                    <a:lumMod val="60000"/>
                    <a:lumOff val="40000"/>
                  </a:schemeClr>
                </a:solidFill>
              </a:rPr>
              <a:t>Execute</a:t>
            </a:r>
            <a:endParaRPr lang="en-US" altLang="en-US" sz="2560" i="1" dirty="0">
              <a:solidFill>
                <a:schemeClr val="accent1">
                  <a:lumMod val="60000"/>
                  <a:lumOff val="40000"/>
                </a:schemeClr>
              </a:solidFill>
            </a:endParaRPr>
          </a:p>
        </p:txBody>
      </p:sp>
      <p:sp>
        <p:nvSpPr>
          <p:cNvPr id="13" name="TextBox 36"/>
          <p:cNvSpPr txBox="1">
            <a:spLocks noChangeArrowheads="1"/>
          </p:cNvSpPr>
          <p:nvPr/>
        </p:nvSpPr>
        <p:spPr bwMode="auto">
          <a:xfrm>
            <a:off x="2865429" y="4677095"/>
            <a:ext cx="1873050" cy="830997"/>
          </a:xfrm>
          <a:prstGeom prst="rect">
            <a:avLst/>
          </a:prstGeom>
          <a:solidFill>
            <a:schemeClr val="accent2">
              <a:lumMod val="40000"/>
              <a:lumOff val="60000"/>
            </a:schemeClr>
          </a:solidFill>
          <a:ln w="9525">
            <a:solidFill>
              <a:schemeClr val="accent1"/>
            </a:solidFill>
            <a:miter lim="800000"/>
            <a:headEnd/>
            <a:tailEnd/>
          </a:ln>
          <a:scene3d>
            <a:camera prst="orthographicFront"/>
            <a:lightRig rig="threePt" dir="t"/>
          </a:scene3d>
          <a:sp3d>
            <a:bevelT/>
          </a:sp3d>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Logging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4" name="TextBox 36"/>
          <p:cNvSpPr txBox="1">
            <a:spLocks noChangeArrowheads="1"/>
          </p:cNvSpPr>
          <p:nvPr/>
        </p:nvSpPr>
        <p:spPr bwMode="auto">
          <a:xfrm>
            <a:off x="2865429" y="3387326"/>
            <a:ext cx="1873050" cy="830997"/>
          </a:xfrm>
          <a:prstGeom prst="rect">
            <a:avLst/>
          </a:prstGeom>
          <a:solidFill>
            <a:schemeClr val="accent2">
              <a:lumMod val="40000"/>
              <a:lumOff val="60000"/>
            </a:schemeClr>
          </a:solidFill>
          <a:ln w="9525">
            <a:solidFill>
              <a:schemeClr val="accent1"/>
            </a:solidFill>
            <a:miter lim="800000"/>
            <a:headEnd/>
            <a:tailEnd/>
          </a:ln>
          <a:scene3d>
            <a:camera prst="orthographicFront"/>
            <a:lightRig rig="threePt" dir="t"/>
          </a:scene3d>
          <a:sp3d>
            <a:bevelT/>
          </a:sp3d>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Monitoring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5" name="TextBox 36"/>
          <p:cNvSpPr txBox="1">
            <a:spLocks noChangeArrowheads="1"/>
          </p:cNvSpPr>
          <p:nvPr/>
        </p:nvSpPr>
        <p:spPr bwMode="auto">
          <a:xfrm>
            <a:off x="6004915" y="4429339"/>
            <a:ext cx="1583578" cy="1077218"/>
          </a:xfrm>
          <a:prstGeom prst="rect">
            <a:avLst/>
          </a:prstGeom>
          <a:solidFill>
            <a:schemeClr val="accent2">
              <a:lumMod val="40000"/>
              <a:lumOff val="60000"/>
              <a:alpha val="65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Event</a:t>
            </a: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Management</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6" name="TextBox 36"/>
          <p:cNvSpPr txBox="1">
            <a:spLocks noChangeArrowheads="1"/>
          </p:cNvSpPr>
          <p:nvPr/>
        </p:nvSpPr>
        <p:spPr bwMode="auto">
          <a:xfrm>
            <a:off x="7330949" y="2795833"/>
            <a:ext cx="6083154" cy="830997"/>
          </a:xfrm>
          <a:prstGeom prst="rect">
            <a:avLst/>
          </a:prstGeom>
          <a:solidFill>
            <a:schemeClr val="accent2">
              <a:lumMod val="40000"/>
              <a:lumOff val="60000"/>
              <a:alpha val="65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Runbooks</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7" name="TextBox 36"/>
          <p:cNvSpPr txBox="1">
            <a:spLocks noChangeArrowheads="1"/>
          </p:cNvSpPr>
          <p:nvPr/>
        </p:nvSpPr>
        <p:spPr bwMode="auto">
          <a:xfrm>
            <a:off x="9036411" y="4674678"/>
            <a:ext cx="1583578" cy="830997"/>
          </a:xfrm>
          <a:prstGeom prst="rect">
            <a:avLst/>
          </a:prstGeom>
          <a:solidFill>
            <a:schemeClr val="accent2">
              <a:lumMod val="40000"/>
              <a:lumOff val="60000"/>
              <a:alpha val="65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Notification</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8" name="TextBox 36"/>
          <p:cNvSpPr txBox="1">
            <a:spLocks noChangeArrowheads="1"/>
          </p:cNvSpPr>
          <p:nvPr/>
        </p:nvSpPr>
        <p:spPr bwMode="auto">
          <a:xfrm>
            <a:off x="3510353" y="1351111"/>
            <a:ext cx="10029330"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Dashboards &amp; Reporting</a:t>
            </a:r>
            <a:b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b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19" name="Straight Arrow Connector 18"/>
          <p:cNvCxnSpPr>
            <a:stCxn id="14" idx="3"/>
            <a:endCxn id="15" idx="1"/>
          </p:cNvCxnSpPr>
          <p:nvPr/>
        </p:nvCxnSpPr>
        <p:spPr>
          <a:xfrm>
            <a:off x="4738479" y="3802825"/>
            <a:ext cx="1266436" cy="116512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5" idx="1"/>
          </p:cNvCxnSpPr>
          <p:nvPr/>
        </p:nvCxnSpPr>
        <p:spPr>
          <a:xfrm flipV="1">
            <a:off x="4738479" y="4967948"/>
            <a:ext cx="1266436" cy="12464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23" idx="1"/>
          </p:cNvCxnSpPr>
          <p:nvPr/>
        </p:nvCxnSpPr>
        <p:spPr>
          <a:xfrm>
            <a:off x="10619989" y="5090177"/>
            <a:ext cx="1429201" cy="432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3"/>
            <a:endCxn id="16" idx="2"/>
          </p:cNvCxnSpPr>
          <p:nvPr/>
        </p:nvCxnSpPr>
        <p:spPr>
          <a:xfrm flipV="1">
            <a:off x="7588493" y="3626830"/>
            <a:ext cx="2784033" cy="134111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36"/>
          <p:cNvSpPr txBox="1">
            <a:spLocks noChangeArrowheads="1"/>
          </p:cNvSpPr>
          <p:nvPr/>
        </p:nvSpPr>
        <p:spPr bwMode="auto">
          <a:xfrm>
            <a:off x="12049190" y="4679000"/>
            <a:ext cx="1657184" cy="830997"/>
          </a:xfrm>
          <a:prstGeom prst="rect">
            <a:avLst/>
          </a:prstGeom>
          <a:solidFill>
            <a:schemeClr val="accent2">
              <a:lumMod val="40000"/>
              <a:lumOff val="60000"/>
              <a:alpha val="65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Collaboration</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24" name="Straight Arrow Connector 23"/>
          <p:cNvCxnSpPr>
            <a:stCxn id="15" idx="3"/>
            <a:endCxn id="17" idx="1"/>
          </p:cNvCxnSpPr>
          <p:nvPr/>
        </p:nvCxnSpPr>
        <p:spPr>
          <a:xfrm>
            <a:off x="7588493" y="4967948"/>
            <a:ext cx="1447918" cy="12222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0"/>
            <a:endCxn id="16" idx="2"/>
          </p:cNvCxnSpPr>
          <p:nvPr/>
        </p:nvCxnSpPr>
        <p:spPr>
          <a:xfrm flipH="1" flipV="1">
            <a:off x="10372526" y="3626830"/>
            <a:ext cx="2505256" cy="105217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a:spLocks noChangeArrowheads="1"/>
          </p:cNvSpPr>
          <p:nvPr/>
        </p:nvSpPr>
        <p:spPr bwMode="auto">
          <a:xfrm>
            <a:off x="6004915" y="6516827"/>
            <a:ext cx="4839549" cy="830997"/>
          </a:xfrm>
          <a:prstGeom prst="rect">
            <a:avLst/>
          </a:prstGeom>
          <a:solidFill>
            <a:schemeClr val="accent2">
              <a:lumMod val="40000"/>
              <a:lumOff val="60000"/>
              <a:alpha val="65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Ticketing &amp; Trending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pic>
        <p:nvPicPr>
          <p:cNvPr id="4098" name="Picture 2" descr="http://wfarm1.dataknet.com/static/resources/icons/set151/ab6a39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030" y="5991428"/>
            <a:ext cx="1357774" cy="135777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stCxn id="4098" idx="3"/>
            <a:endCxn id="15" idx="1"/>
          </p:cNvCxnSpPr>
          <p:nvPr/>
        </p:nvCxnSpPr>
        <p:spPr>
          <a:xfrm flipV="1">
            <a:off x="4496804" y="4967948"/>
            <a:ext cx="1508111" cy="170236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98" idx="3"/>
            <a:endCxn id="37" idx="1"/>
          </p:cNvCxnSpPr>
          <p:nvPr/>
        </p:nvCxnSpPr>
        <p:spPr>
          <a:xfrm>
            <a:off x="4496804" y="6670315"/>
            <a:ext cx="1508111" cy="26201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5" idx="2"/>
            <a:endCxn id="37" idx="0"/>
          </p:cNvCxnSpPr>
          <p:nvPr/>
        </p:nvCxnSpPr>
        <p:spPr>
          <a:xfrm>
            <a:off x="6796704" y="5506557"/>
            <a:ext cx="1627986" cy="1010270"/>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7" idx="0"/>
            <a:endCxn id="17" idx="2"/>
          </p:cNvCxnSpPr>
          <p:nvPr/>
        </p:nvCxnSpPr>
        <p:spPr>
          <a:xfrm flipV="1">
            <a:off x="8424690" y="5505675"/>
            <a:ext cx="1403510" cy="101115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3" idx="2"/>
            <a:endCxn id="37" idx="0"/>
          </p:cNvCxnSpPr>
          <p:nvPr/>
        </p:nvCxnSpPr>
        <p:spPr>
          <a:xfrm flipH="1">
            <a:off x="8424690" y="5509997"/>
            <a:ext cx="4453092" cy="1006830"/>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8B9CD66C-32D9-4125-B21D-E37DB6BBEB53}"/>
              </a:ext>
            </a:extLst>
          </p:cNvPr>
          <p:cNvPicPr>
            <a:picLocks noChangeAspect="1"/>
          </p:cNvPicPr>
          <p:nvPr/>
        </p:nvPicPr>
        <p:blipFill>
          <a:blip r:embed="rId4"/>
          <a:stretch>
            <a:fillRect/>
          </a:stretch>
        </p:blipFill>
        <p:spPr>
          <a:xfrm>
            <a:off x="595024" y="3886062"/>
            <a:ext cx="1352550" cy="1143000"/>
          </a:xfrm>
          <a:prstGeom prst="rect">
            <a:avLst/>
          </a:prstGeom>
        </p:spPr>
      </p:pic>
      <p:cxnSp>
        <p:nvCxnSpPr>
          <p:cNvPr id="35" name="Straight Arrow Connector 34">
            <a:extLst>
              <a:ext uri="{FF2B5EF4-FFF2-40B4-BE49-F238E27FC236}">
                <a16:creationId xmlns:a16="http://schemas.microsoft.com/office/drawing/2014/main" xmlns="" id="{C6E2FF94-C210-4779-BB2B-0DD9B4604D84}"/>
              </a:ext>
            </a:extLst>
          </p:cNvPr>
          <p:cNvCxnSpPr>
            <a:cxnSpLocks/>
            <a:stCxn id="4" idx="3"/>
            <a:endCxn id="14" idx="1"/>
          </p:cNvCxnSpPr>
          <p:nvPr/>
        </p:nvCxnSpPr>
        <p:spPr>
          <a:xfrm flipV="1">
            <a:off x="1947574" y="3802825"/>
            <a:ext cx="917855" cy="65473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2C052E71-C8C6-4083-975E-4C1B3BA0237A}"/>
              </a:ext>
            </a:extLst>
          </p:cNvPr>
          <p:cNvCxnSpPr>
            <a:cxnSpLocks/>
            <a:stCxn id="4" idx="3"/>
            <a:endCxn id="13" idx="1"/>
          </p:cNvCxnSpPr>
          <p:nvPr/>
        </p:nvCxnSpPr>
        <p:spPr>
          <a:xfrm>
            <a:off x="1947574" y="4457562"/>
            <a:ext cx="917855" cy="63503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TextBox 46">
            <a:extLst>
              <a:ext uri="{FF2B5EF4-FFF2-40B4-BE49-F238E27FC236}">
                <a16:creationId xmlns:a16="http://schemas.microsoft.com/office/drawing/2014/main" xmlns="" id="{8247DA92-228C-49CE-B952-6D7DA78FA53C}"/>
              </a:ext>
            </a:extLst>
          </p:cNvPr>
          <p:cNvSpPr txBox="1">
            <a:spLocks noChangeArrowheads="1"/>
          </p:cNvSpPr>
          <p:nvPr/>
        </p:nvSpPr>
        <p:spPr bwMode="auto">
          <a:xfrm>
            <a:off x="-114925" y="5167914"/>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b="1" dirty="0">
                <a:solidFill>
                  <a:schemeClr val="accent1">
                    <a:lumMod val="60000"/>
                    <a:lumOff val="40000"/>
                  </a:schemeClr>
                </a:solidFill>
              </a:rPr>
              <a:t>ICP</a:t>
            </a:r>
            <a:endParaRPr lang="en-US" altLang="en-US" sz="2560" b="1" dirty="0">
              <a:solidFill>
                <a:schemeClr val="accent1">
                  <a:lumMod val="60000"/>
                  <a:lumOff val="40000"/>
                </a:schemeClr>
              </a:solidFill>
            </a:endParaRPr>
          </a:p>
        </p:txBody>
      </p:sp>
      <p:sp>
        <p:nvSpPr>
          <p:cNvPr id="36" name="TextBox 36">
            <a:extLst>
              <a:ext uri="{FF2B5EF4-FFF2-40B4-BE49-F238E27FC236}">
                <a16:creationId xmlns:a16="http://schemas.microsoft.com/office/drawing/2014/main" xmlns="" id="{E91A8FD9-8C5E-490E-96B4-944085CF73F0}"/>
              </a:ext>
            </a:extLst>
          </p:cNvPr>
          <p:cNvSpPr txBox="1">
            <a:spLocks noChangeArrowheads="1"/>
          </p:cNvSpPr>
          <p:nvPr/>
        </p:nvSpPr>
        <p:spPr bwMode="auto">
          <a:xfrm>
            <a:off x="3531822" y="1542922"/>
            <a:ext cx="3147947" cy="637849"/>
          </a:xfrm>
          <a:prstGeom prst="rect">
            <a:avLst/>
          </a:prstGeom>
          <a:solidFill>
            <a:schemeClr val="accent2">
              <a:lumMod val="40000"/>
              <a:lumOff val="60000"/>
            </a:schemeClr>
          </a:solidFill>
          <a:ln w="9525">
            <a:solidFill>
              <a:schemeClr val="accent1"/>
            </a:solidFill>
            <a:miter lim="800000"/>
            <a:headEnd/>
            <a:tailEnd/>
          </a:ln>
          <a:scene3d>
            <a:camera prst="orthographicFront"/>
            <a:lightRig rig="threePt" dir="t"/>
          </a:scene3d>
          <a:sp3d>
            <a:bevelT/>
          </a:sp3d>
          <a:extLst/>
        </p:spPr>
        <p:txBody>
          <a:bodyPr wrap="square" tIns="0" bIns="144000" anchor="b" anchorCtr="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Metrics, Logs, Events</a:t>
            </a:r>
          </a:p>
        </p:txBody>
      </p:sp>
    </p:spTree>
    <p:extLst>
      <p:ext uri="{BB962C8B-B14F-4D97-AF65-F5344CB8AC3E}">
        <p14:creationId xmlns:p14="http://schemas.microsoft.com/office/powerpoint/2010/main" val="192938808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06C1F3-6415-4AF3-9FEB-B2EF5FC90F61}"/>
              </a:ext>
            </a:extLst>
          </p:cNvPr>
          <p:cNvSpPr txBox="1">
            <a:spLocks/>
          </p:cNvSpPr>
          <p:nvPr/>
        </p:nvSpPr>
        <p:spPr bwMode="auto">
          <a:xfrm>
            <a:off x="0" y="0"/>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The</a:t>
            </a:r>
            <a:r>
              <a:rPr kumimoji="0" lang="en-US" sz="2880" b="1" i="0" u="none" strike="noStrike" kern="1200" cap="none" spc="0" normalizeH="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 answer is not always in metric collection  (Level 3)	</a:t>
            </a:r>
            <a:endPar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endParaRPr>
          </a:p>
        </p:txBody>
      </p:sp>
      <p:sp>
        <p:nvSpPr>
          <p:cNvPr id="5" name="TextBox 4"/>
          <p:cNvSpPr txBox="1"/>
          <p:nvPr/>
        </p:nvSpPr>
        <p:spPr>
          <a:xfrm>
            <a:off x="1311965" y="1789044"/>
            <a:ext cx="10641496" cy="3216265"/>
          </a:xfrm>
          <a:prstGeom prst="rect">
            <a:avLst/>
          </a:prstGeom>
          <a:noFill/>
        </p:spPr>
        <p:txBody>
          <a:bodyPr wrap="square" rtlCol="0">
            <a:spAutoFit/>
          </a:bodyPr>
          <a:lstStyle/>
          <a:p>
            <a:r>
              <a:rPr lang="en-US" dirty="0"/>
              <a:t>Build to manage </a:t>
            </a:r>
          </a:p>
          <a:p>
            <a:pPr marL="1188720" lvl="1" indent="-457200">
              <a:buFont typeface="Arial" panose="020B0604020202020204" pitchFamily="34" charset="0"/>
              <a:buChar char="•"/>
            </a:pPr>
            <a:r>
              <a:rPr lang="en-US" dirty="0"/>
              <a:t>Generate “health” events from within your application</a:t>
            </a:r>
          </a:p>
          <a:p>
            <a:pPr marL="1188720" lvl="1" indent="-457200">
              <a:buFont typeface="Arial" panose="020B0604020202020204" pitchFamily="34" charset="0"/>
              <a:buChar char="•"/>
            </a:pPr>
            <a:r>
              <a:rPr lang="en-US" dirty="0"/>
              <a:t>Testable APIs</a:t>
            </a:r>
          </a:p>
          <a:p>
            <a:endParaRPr lang="en-US" dirty="0"/>
          </a:p>
          <a:p>
            <a:r>
              <a:rPr lang="en-US" dirty="0"/>
              <a:t>Synthetic Transactions </a:t>
            </a:r>
          </a:p>
          <a:p>
            <a:pPr marL="1188720" lvl="1" indent="-457200">
              <a:buFont typeface="Arial" panose="020B0604020202020204" pitchFamily="34" charset="0"/>
              <a:buChar char="•"/>
            </a:pPr>
            <a:r>
              <a:rPr lang="en-US" dirty="0"/>
              <a:t> User experience  </a:t>
            </a:r>
          </a:p>
          <a:p>
            <a:pPr marL="1188720" lvl="1" indent="-457200">
              <a:buFont typeface="Arial" panose="020B0604020202020204" pitchFamily="34" charset="0"/>
              <a:buChar char="•"/>
            </a:pPr>
            <a:r>
              <a:rPr lang="en-US" dirty="0"/>
              <a:t> Coverage for components outside of your application </a:t>
            </a:r>
          </a:p>
        </p:txBody>
      </p:sp>
    </p:spTree>
    <p:extLst>
      <p:ext uri="{BB962C8B-B14F-4D97-AF65-F5344CB8AC3E}">
        <p14:creationId xmlns:p14="http://schemas.microsoft.com/office/powerpoint/2010/main" val="71528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57" y="72145"/>
            <a:ext cx="10548731" cy="1055048"/>
          </a:xfrm>
        </p:spPr>
        <p:txBody>
          <a:bodyPr/>
          <a:lstStyle/>
          <a:p>
            <a:r>
              <a:rPr lang="en-US" dirty="0">
                <a:solidFill>
                  <a:schemeClr val="bg1"/>
                </a:solidFill>
              </a:rPr>
              <a:t>Custom Dashboards with Grafana</a:t>
            </a:r>
          </a:p>
        </p:txBody>
      </p:sp>
      <p:sp>
        <p:nvSpPr>
          <p:cNvPr id="3" name="Content Placeholder 2"/>
          <p:cNvSpPr>
            <a:spLocks noGrp="1"/>
          </p:cNvSpPr>
          <p:nvPr>
            <p:ph idx="1"/>
          </p:nvPr>
        </p:nvSpPr>
        <p:spPr>
          <a:xfrm>
            <a:off x="103184" y="963300"/>
            <a:ext cx="13429938" cy="6170426"/>
          </a:xfrm>
        </p:spPr>
        <p:txBody>
          <a:bodyPr/>
          <a:lstStyle/>
          <a:p>
            <a:pPr marL="0" indent="0">
              <a:buNone/>
            </a:pPr>
            <a:r>
              <a:rPr lang="en-US" sz="1800" dirty="0"/>
              <a:t>Pre-built dashboards are available here </a:t>
            </a:r>
            <a:r>
              <a:rPr lang="en-US" sz="1800" dirty="0">
                <a:hlinkClick r:id="rId2"/>
              </a:rPr>
              <a:t>https://grafana.com/dashboards</a:t>
            </a:r>
            <a:r>
              <a:rPr lang="en-US" sz="1800" dirty="0"/>
              <a:t> and can be imported to your </a:t>
            </a:r>
            <a:r>
              <a:rPr lang="en-US" sz="1800" dirty="0" err="1"/>
              <a:t>Grafana</a:t>
            </a:r>
            <a:r>
              <a:rPr lang="en-US" sz="1800" dirty="0"/>
              <a:t> application – the pre-built dashboards may require some “adjusting: for your </a:t>
            </a:r>
            <a:r>
              <a:rPr lang="en-US" sz="1800" dirty="0" err="1"/>
              <a:t>environemtn</a:t>
            </a:r>
            <a:r>
              <a:rPr lang="en-US" sz="1800" dirty="0"/>
              <a:t>.</a:t>
            </a:r>
          </a:p>
        </p:txBody>
      </p:sp>
      <p:pic>
        <p:nvPicPr>
          <p:cNvPr id="5" name="Picture 4"/>
          <p:cNvPicPr>
            <a:picLocks noChangeAspect="1"/>
          </p:cNvPicPr>
          <p:nvPr/>
        </p:nvPicPr>
        <p:blipFill>
          <a:blip r:embed="rId3"/>
          <a:stretch>
            <a:fillRect/>
          </a:stretch>
        </p:blipFill>
        <p:spPr>
          <a:xfrm>
            <a:off x="0" y="1723280"/>
            <a:ext cx="14630400" cy="6301601"/>
          </a:xfrm>
          <a:prstGeom prst="rect">
            <a:avLst/>
          </a:prstGeom>
        </p:spPr>
      </p:pic>
    </p:spTree>
    <p:extLst>
      <p:ext uri="{BB962C8B-B14F-4D97-AF65-F5344CB8AC3E}">
        <p14:creationId xmlns:p14="http://schemas.microsoft.com/office/powerpoint/2010/main" val="3990132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4157" y="72145"/>
            <a:ext cx="10548731" cy="1055048"/>
          </a:xfrm>
        </p:spPr>
        <p:txBody>
          <a:bodyPr/>
          <a:lstStyle/>
          <a:p>
            <a:r>
              <a:rPr lang="en-US" dirty="0">
                <a:solidFill>
                  <a:schemeClr val="bg1"/>
                </a:solidFill>
              </a:rPr>
              <a:t>Custom Dashboards with Grafana</a:t>
            </a:r>
          </a:p>
        </p:txBody>
      </p:sp>
      <p:sp>
        <p:nvSpPr>
          <p:cNvPr id="3" name="Content Placeholder 2"/>
          <p:cNvSpPr>
            <a:spLocks noGrp="1"/>
          </p:cNvSpPr>
          <p:nvPr>
            <p:ph idx="1"/>
          </p:nvPr>
        </p:nvSpPr>
        <p:spPr>
          <a:xfrm>
            <a:off x="103184" y="963300"/>
            <a:ext cx="13429938" cy="6170426"/>
          </a:xfrm>
        </p:spPr>
        <p:txBody>
          <a:bodyPr/>
          <a:lstStyle/>
          <a:p>
            <a:pPr marL="0" indent="0">
              <a:buNone/>
            </a:pPr>
            <a:r>
              <a:rPr lang="en-US" sz="1800" dirty="0"/>
              <a:t>Victor, who is our Sight Reliability Engineer for CAMSE has built a custom dashboard for the ICP workload. </a:t>
            </a:r>
            <a:br>
              <a:rPr lang="en-US" sz="1800" dirty="0"/>
            </a:br>
            <a:r>
              <a:rPr lang="en-US" sz="1800" dirty="0"/>
              <a:t>Please see  </a:t>
            </a:r>
            <a:r>
              <a:rPr lang="en-US" sz="1800" dirty="0">
                <a:hlinkClick r:id="rId2"/>
              </a:rPr>
              <a:t>http://docs.grafana.org/guides/getting_started/</a:t>
            </a:r>
            <a:r>
              <a:rPr lang="en-US" sz="1800" dirty="0"/>
              <a:t>  where you can quickly learn how to build custom dashboards.</a:t>
            </a:r>
          </a:p>
        </p:txBody>
      </p:sp>
      <p:pic>
        <p:nvPicPr>
          <p:cNvPr id="4" name="Picture 3"/>
          <p:cNvPicPr>
            <a:picLocks noChangeAspect="1"/>
          </p:cNvPicPr>
          <p:nvPr/>
        </p:nvPicPr>
        <p:blipFill>
          <a:blip r:embed="rId3"/>
          <a:stretch>
            <a:fillRect/>
          </a:stretch>
        </p:blipFill>
        <p:spPr>
          <a:xfrm>
            <a:off x="579864" y="2018348"/>
            <a:ext cx="9584553" cy="5391311"/>
          </a:xfrm>
          <a:prstGeom prst="rect">
            <a:avLst/>
          </a:prstGeom>
        </p:spPr>
      </p:pic>
    </p:spTree>
    <p:extLst>
      <p:ext uri="{BB962C8B-B14F-4D97-AF65-F5344CB8AC3E}">
        <p14:creationId xmlns:p14="http://schemas.microsoft.com/office/powerpoint/2010/main" val="3569460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7263" y="91281"/>
            <a:ext cx="13064176" cy="1055048"/>
          </a:xfrm>
        </p:spPr>
        <p:txBody>
          <a:bodyPr/>
          <a:lstStyle/>
          <a:p>
            <a:r>
              <a:rPr lang="en-US" altLang="en-US" sz="2800" dirty="0">
                <a:cs typeface="Arial" panose="020B0604020202020204" pitchFamily="34" charset="0"/>
              </a:rPr>
              <a:t>IBM Cloud Private - </a:t>
            </a:r>
            <a:r>
              <a:rPr lang="en-US" altLang="en-US" sz="2800" dirty="0">
                <a:solidFill>
                  <a:srgbClr val="0070C0"/>
                </a:solidFill>
                <a:cs typeface="Arial" panose="020B0604020202020204" pitchFamily="34" charset="0"/>
              </a:rPr>
              <a:t>CSMO Full spectrum coverage</a:t>
            </a:r>
            <a:endParaRPr lang="en-US" sz="2800" dirty="0"/>
          </a:p>
        </p:txBody>
      </p:sp>
      <p:sp>
        <p:nvSpPr>
          <p:cNvPr id="5" name="AutoShape 19"/>
          <p:cNvSpPr>
            <a:spLocks/>
          </p:cNvSpPr>
          <p:nvPr/>
        </p:nvSpPr>
        <p:spPr bwMode="auto">
          <a:xfrm>
            <a:off x="10083800" y="4150360"/>
            <a:ext cx="1059181" cy="762000"/>
          </a:xfrm>
          <a:prstGeom prst="rightArrow">
            <a:avLst>
              <a:gd name="adj1" fmla="val 49963"/>
              <a:gd name="adj2" fmla="val 55304"/>
            </a:avLst>
          </a:prstGeom>
          <a:solidFill>
            <a:schemeClr val="accent1">
              <a:alpha val="5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ctr"/>
          <a:lstStyle>
            <a:lvl1pPr indent="20638" defTabSz="912813">
              <a:defRPr sz="1300">
                <a:solidFill>
                  <a:schemeClr val="tx1"/>
                </a:solidFill>
                <a:latin typeface="IBM Plex Sans" panose="020B0503050000000000" pitchFamily="34" charset="0"/>
              </a:defRPr>
            </a:lvl1pPr>
            <a:lvl2pPr defTabSz="912813">
              <a:defRPr sz="1300">
                <a:solidFill>
                  <a:schemeClr val="tx1"/>
                </a:solidFill>
                <a:latin typeface="IBM Plex Sans" panose="020B0503050000000000" pitchFamily="34" charset="0"/>
              </a:defRPr>
            </a:lvl2pPr>
            <a:lvl3pPr defTabSz="912813">
              <a:defRPr sz="1300">
                <a:solidFill>
                  <a:schemeClr val="tx1"/>
                </a:solidFill>
                <a:latin typeface="IBM Plex Sans" panose="020B0503050000000000" pitchFamily="34" charset="0"/>
              </a:defRPr>
            </a:lvl3pPr>
            <a:lvl4pPr defTabSz="912813">
              <a:defRPr sz="1300">
                <a:solidFill>
                  <a:schemeClr val="tx1"/>
                </a:solidFill>
                <a:latin typeface="IBM Plex Sans" panose="020B0503050000000000" pitchFamily="34" charset="0"/>
              </a:defRPr>
            </a:lvl4pPr>
            <a:lvl5pPr defTabSz="912813">
              <a:defRPr sz="1300">
                <a:solidFill>
                  <a:schemeClr val="tx1"/>
                </a:solidFill>
                <a:latin typeface="IBM Plex Sans" panose="020B0503050000000000" pitchFamily="34" charset="0"/>
              </a:defRPr>
            </a:lvl5pPr>
            <a:lvl6pPr marL="1828800" indent="457200" defTabSz="912813" eaLnBrk="0" fontAlgn="base" hangingPunct="0">
              <a:spcBef>
                <a:spcPct val="0"/>
              </a:spcBef>
              <a:spcAft>
                <a:spcPct val="0"/>
              </a:spcAft>
              <a:defRPr sz="1300">
                <a:solidFill>
                  <a:schemeClr val="tx1"/>
                </a:solidFill>
                <a:latin typeface="IBM Plex Sans" panose="020B0503050000000000" pitchFamily="34" charset="0"/>
              </a:defRPr>
            </a:lvl6pPr>
            <a:lvl7pPr marL="2286000" indent="457200" defTabSz="912813" eaLnBrk="0" fontAlgn="base" hangingPunct="0">
              <a:spcBef>
                <a:spcPct val="0"/>
              </a:spcBef>
              <a:spcAft>
                <a:spcPct val="0"/>
              </a:spcAft>
              <a:defRPr sz="1300">
                <a:solidFill>
                  <a:schemeClr val="tx1"/>
                </a:solidFill>
                <a:latin typeface="IBM Plex Sans" panose="020B0503050000000000" pitchFamily="34" charset="0"/>
              </a:defRPr>
            </a:lvl7pPr>
            <a:lvl8pPr marL="2743200" indent="457200" defTabSz="912813" eaLnBrk="0" fontAlgn="base" hangingPunct="0">
              <a:spcBef>
                <a:spcPct val="0"/>
              </a:spcBef>
              <a:spcAft>
                <a:spcPct val="0"/>
              </a:spcAft>
              <a:defRPr sz="1300">
                <a:solidFill>
                  <a:schemeClr val="tx1"/>
                </a:solidFill>
                <a:latin typeface="IBM Plex Sans" panose="020B0503050000000000" pitchFamily="34" charset="0"/>
              </a:defRPr>
            </a:lvl8pPr>
            <a:lvl9pPr marL="3200400" indent="457200" defTabSz="912813" eaLnBrk="0" fontAlgn="base" hangingPunct="0">
              <a:spcBef>
                <a:spcPct val="0"/>
              </a:spcBef>
              <a:spcAft>
                <a:spcPct val="0"/>
              </a:spcAft>
              <a:defRPr sz="1300">
                <a:solidFill>
                  <a:schemeClr val="tx1"/>
                </a:solidFill>
                <a:latin typeface="IBM Plex Sans" panose="020B0503050000000000" pitchFamily="34" charset="0"/>
              </a:defRPr>
            </a:lvl9pPr>
          </a:lstStyle>
          <a:p>
            <a:pPr fontAlgn="base" hangingPunct="0">
              <a:spcBef>
                <a:spcPct val="0"/>
              </a:spcBef>
              <a:spcAft>
                <a:spcPct val="0"/>
              </a:spcAft>
            </a:pPr>
            <a:endParaRPr lang="en-US" altLang="en-US" sz="2880" b="1">
              <a:solidFill>
                <a:srgbClr val="5A5A5A"/>
              </a:solidFill>
              <a:latin typeface="Arial" panose="020B0604020202020204" pitchFamily="34" charset="0"/>
              <a:ea typeface="Gill Sans"/>
              <a:cs typeface="Arial" panose="020B0604020202020204" pitchFamily="34" charset="0"/>
              <a:sym typeface="Arial" panose="020B0604020202020204" pitchFamily="34" charset="0"/>
            </a:endParaRPr>
          </a:p>
        </p:txBody>
      </p:sp>
      <p:sp>
        <p:nvSpPr>
          <p:cNvPr id="6" name="AutoShape 23"/>
          <p:cNvSpPr>
            <a:spLocks/>
          </p:cNvSpPr>
          <p:nvPr/>
        </p:nvSpPr>
        <p:spPr bwMode="auto">
          <a:xfrm>
            <a:off x="6748781" y="4150360"/>
            <a:ext cx="1056640" cy="762000"/>
          </a:xfrm>
          <a:prstGeom prst="rightArrow">
            <a:avLst>
              <a:gd name="adj1" fmla="val 49963"/>
              <a:gd name="adj2" fmla="val 55171"/>
            </a:avLst>
          </a:prstGeom>
          <a:solidFill>
            <a:schemeClr val="accent1">
              <a:alpha val="4509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34290" tIns="34290" rIns="34290" bIns="34290" anchor="ctr"/>
          <a:lstStyle>
            <a:lvl1pPr indent="20638" defTabSz="912813">
              <a:defRPr sz="1300">
                <a:solidFill>
                  <a:schemeClr val="tx1"/>
                </a:solidFill>
                <a:latin typeface="IBM Plex Sans" panose="020B0503050000000000" pitchFamily="34" charset="0"/>
              </a:defRPr>
            </a:lvl1pPr>
            <a:lvl2pPr defTabSz="912813">
              <a:defRPr sz="1300">
                <a:solidFill>
                  <a:schemeClr val="tx1"/>
                </a:solidFill>
                <a:latin typeface="IBM Plex Sans" panose="020B0503050000000000" pitchFamily="34" charset="0"/>
              </a:defRPr>
            </a:lvl2pPr>
            <a:lvl3pPr defTabSz="912813">
              <a:defRPr sz="1300">
                <a:solidFill>
                  <a:schemeClr val="tx1"/>
                </a:solidFill>
                <a:latin typeface="IBM Plex Sans" panose="020B0503050000000000" pitchFamily="34" charset="0"/>
              </a:defRPr>
            </a:lvl3pPr>
            <a:lvl4pPr defTabSz="912813">
              <a:defRPr sz="1300">
                <a:solidFill>
                  <a:schemeClr val="tx1"/>
                </a:solidFill>
                <a:latin typeface="IBM Plex Sans" panose="020B0503050000000000" pitchFamily="34" charset="0"/>
              </a:defRPr>
            </a:lvl4pPr>
            <a:lvl5pPr defTabSz="912813">
              <a:defRPr sz="1300">
                <a:solidFill>
                  <a:schemeClr val="tx1"/>
                </a:solidFill>
                <a:latin typeface="IBM Plex Sans" panose="020B0503050000000000" pitchFamily="34" charset="0"/>
              </a:defRPr>
            </a:lvl5pPr>
            <a:lvl6pPr marL="1828800" indent="457200" defTabSz="912813" eaLnBrk="0" fontAlgn="base" hangingPunct="0">
              <a:spcBef>
                <a:spcPct val="0"/>
              </a:spcBef>
              <a:spcAft>
                <a:spcPct val="0"/>
              </a:spcAft>
              <a:defRPr sz="1300">
                <a:solidFill>
                  <a:schemeClr val="tx1"/>
                </a:solidFill>
                <a:latin typeface="IBM Plex Sans" panose="020B0503050000000000" pitchFamily="34" charset="0"/>
              </a:defRPr>
            </a:lvl6pPr>
            <a:lvl7pPr marL="2286000" indent="457200" defTabSz="912813" eaLnBrk="0" fontAlgn="base" hangingPunct="0">
              <a:spcBef>
                <a:spcPct val="0"/>
              </a:spcBef>
              <a:spcAft>
                <a:spcPct val="0"/>
              </a:spcAft>
              <a:defRPr sz="1300">
                <a:solidFill>
                  <a:schemeClr val="tx1"/>
                </a:solidFill>
                <a:latin typeface="IBM Plex Sans" panose="020B0503050000000000" pitchFamily="34" charset="0"/>
              </a:defRPr>
            </a:lvl7pPr>
            <a:lvl8pPr marL="2743200" indent="457200" defTabSz="912813" eaLnBrk="0" fontAlgn="base" hangingPunct="0">
              <a:spcBef>
                <a:spcPct val="0"/>
              </a:spcBef>
              <a:spcAft>
                <a:spcPct val="0"/>
              </a:spcAft>
              <a:defRPr sz="1300">
                <a:solidFill>
                  <a:schemeClr val="tx1"/>
                </a:solidFill>
                <a:latin typeface="IBM Plex Sans" panose="020B0503050000000000" pitchFamily="34" charset="0"/>
              </a:defRPr>
            </a:lvl8pPr>
            <a:lvl9pPr marL="3200400" indent="457200" defTabSz="912813" eaLnBrk="0" fontAlgn="base" hangingPunct="0">
              <a:spcBef>
                <a:spcPct val="0"/>
              </a:spcBef>
              <a:spcAft>
                <a:spcPct val="0"/>
              </a:spcAft>
              <a:defRPr sz="1300">
                <a:solidFill>
                  <a:schemeClr val="tx1"/>
                </a:solidFill>
                <a:latin typeface="IBM Plex Sans" panose="020B0503050000000000" pitchFamily="34" charset="0"/>
              </a:defRPr>
            </a:lvl9pPr>
          </a:lstStyle>
          <a:p>
            <a:pPr fontAlgn="base" hangingPunct="0">
              <a:spcBef>
                <a:spcPct val="0"/>
              </a:spcBef>
              <a:spcAft>
                <a:spcPct val="0"/>
              </a:spcAft>
            </a:pPr>
            <a:endParaRPr lang="en-US" altLang="en-US" sz="2880" b="1">
              <a:solidFill>
                <a:srgbClr val="5A5A5A"/>
              </a:solidFill>
              <a:latin typeface="Arial" panose="020B0604020202020204" pitchFamily="34" charset="0"/>
              <a:ea typeface="Gill Sans"/>
              <a:cs typeface="Arial" panose="020B0604020202020204" pitchFamily="34" charset="0"/>
              <a:sym typeface="Arial" panose="020B0604020202020204" pitchFamily="34" charset="0"/>
            </a:endParaRPr>
          </a:p>
        </p:txBody>
      </p:sp>
      <p:grpSp>
        <p:nvGrpSpPr>
          <p:cNvPr id="7" name="Group 35843"/>
          <p:cNvGrpSpPr>
            <a:grpSpLocks/>
          </p:cNvGrpSpPr>
          <p:nvPr/>
        </p:nvGrpSpPr>
        <p:grpSpPr bwMode="auto">
          <a:xfrm>
            <a:off x="1163321" y="3474722"/>
            <a:ext cx="1833880" cy="2730354"/>
            <a:chOff x="98396" y="1756252"/>
            <a:chExt cx="1146175" cy="1707409"/>
          </a:xfrm>
        </p:grpSpPr>
        <p:grpSp>
          <p:nvGrpSpPr>
            <p:cNvPr id="8" name="Group 4"/>
            <p:cNvGrpSpPr>
              <a:grpSpLocks/>
            </p:cNvGrpSpPr>
            <p:nvPr/>
          </p:nvGrpSpPr>
          <p:grpSpPr bwMode="auto">
            <a:xfrm>
              <a:off x="98396" y="1756252"/>
              <a:ext cx="1146175" cy="1323114"/>
              <a:chOff x="111125" y="1756252"/>
              <a:chExt cx="1146175" cy="1323114"/>
            </a:xfrm>
          </p:grpSpPr>
          <p:sp>
            <p:nvSpPr>
              <p:cNvPr id="10" name="AutoShape 10"/>
              <p:cNvSpPr>
                <a:spLocks/>
              </p:cNvSpPr>
              <p:nvPr/>
            </p:nvSpPr>
            <p:spPr bwMode="auto">
              <a:xfrm rot="19800000">
                <a:off x="111125" y="1756252"/>
                <a:ext cx="1146175" cy="13231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lumMod val="95000"/>
                </a:schemeClr>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1" name="Rectangle 11"/>
              <p:cNvSpPr>
                <a:spLocks/>
              </p:cNvSpPr>
              <p:nvPr/>
            </p:nvSpPr>
            <p:spPr bwMode="auto">
              <a:xfrm>
                <a:off x="169863" y="2059465"/>
                <a:ext cx="1027112" cy="592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IBM Design Thinking Workshop</a:t>
                </a:r>
              </a:p>
            </p:txBody>
          </p:sp>
          <p:sp>
            <p:nvSpPr>
              <p:cNvPr id="12" name="Rectangle 12"/>
              <p:cNvSpPr>
                <a:spLocks/>
              </p:cNvSpPr>
              <p:nvPr/>
            </p:nvSpPr>
            <p:spPr bwMode="auto">
              <a:xfrm>
                <a:off x="484567" y="2661245"/>
                <a:ext cx="397705" cy="177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5 days</a:t>
                </a:r>
              </a:p>
            </p:txBody>
          </p:sp>
        </p:grpSp>
        <p:sp>
          <p:nvSpPr>
            <p:cNvPr id="9" name="Rectangle 9"/>
            <p:cNvSpPr>
              <a:spLocks/>
            </p:cNvSpPr>
            <p:nvPr/>
          </p:nvSpPr>
          <p:spPr bwMode="auto">
            <a:xfrm>
              <a:off x="182534" y="3055633"/>
              <a:ext cx="977900" cy="4080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Define business hypotheses and MVP scope</a:t>
              </a:r>
            </a:p>
          </p:txBody>
        </p:sp>
      </p:grpSp>
      <p:grpSp>
        <p:nvGrpSpPr>
          <p:cNvPr id="13" name="Group 35848"/>
          <p:cNvGrpSpPr>
            <a:grpSpLocks/>
          </p:cNvGrpSpPr>
          <p:nvPr/>
        </p:nvGrpSpPr>
        <p:grpSpPr bwMode="auto">
          <a:xfrm>
            <a:off x="4505960" y="1917702"/>
            <a:ext cx="2001520" cy="5844391"/>
            <a:chOff x="2815936" y="1034047"/>
            <a:chExt cx="1250950" cy="3652187"/>
          </a:xfrm>
        </p:grpSpPr>
        <p:grpSp>
          <p:nvGrpSpPr>
            <p:cNvPr id="14" name="Group 35845"/>
            <p:cNvGrpSpPr>
              <a:grpSpLocks/>
            </p:cNvGrpSpPr>
            <p:nvPr/>
          </p:nvGrpSpPr>
          <p:grpSpPr bwMode="auto">
            <a:xfrm>
              <a:off x="2874674" y="2989548"/>
              <a:ext cx="1133475" cy="1696686"/>
              <a:chOff x="2874674" y="3073194"/>
              <a:chExt cx="1133475" cy="1696686"/>
            </a:xfrm>
          </p:grpSpPr>
          <p:grpSp>
            <p:nvGrpSpPr>
              <p:cNvPr id="21" name="Group 8"/>
              <p:cNvGrpSpPr>
                <a:grpSpLocks/>
              </p:cNvGrpSpPr>
              <p:nvPr/>
            </p:nvGrpSpPr>
            <p:grpSpPr bwMode="auto">
              <a:xfrm>
                <a:off x="2874674" y="3073194"/>
                <a:ext cx="1133475" cy="1311075"/>
                <a:chOff x="2266157" y="3073194"/>
                <a:chExt cx="1133475" cy="1311075"/>
              </a:xfrm>
            </p:grpSpPr>
            <p:sp>
              <p:nvSpPr>
                <p:cNvPr id="23" name="AutoShape 7"/>
                <p:cNvSpPr>
                  <a:spLocks/>
                </p:cNvSpPr>
                <p:nvPr/>
              </p:nvSpPr>
              <p:spPr bwMode="auto">
                <a:xfrm rot="19800000">
                  <a:off x="2266157" y="3073194"/>
                  <a:ext cx="1133475" cy="1311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24" name="Rectangle 8"/>
                <p:cNvSpPr>
                  <a:spLocks/>
                </p:cNvSpPr>
                <p:nvPr/>
              </p:nvSpPr>
              <p:spPr bwMode="auto">
                <a:xfrm>
                  <a:off x="2324894" y="3369845"/>
                  <a:ext cx="1016000" cy="592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Solution Initiation Workshop</a:t>
                  </a:r>
                </a:p>
              </p:txBody>
            </p:sp>
            <p:sp>
              <p:nvSpPr>
                <p:cNvPr id="25" name="Rectangle 9"/>
                <p:cNvSpPr>
                  <a:spLocks/>
                </p:cNvSpPr>
                <p:nvPr/>
              </p:nvSpPr>
              <p:spPr bwMode="auto">
                <a:xfrm>
                  <a:off x="2599478" y="3971202"/>
                  <a:ext cx="466834" cy="176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10 days</a:t>
                  </a:r>
                </a:p>
              </p:txBody>
            </p:sp>
          </p:grpSp>
          <p:sp>
            <p:nvSpPr>
              <p:cNvPr id="22" name="Rectangle 9"/>
              <p:cNvSpPr>
                <a:spLocks/>
              </p:cNvSpPr>
              <p:nvPr/>
            </p:nvSpPr>
            <p:spPr bwMode="auto">
              <a:xfrm>
                <a:off x="2968336" y="4362139"/>
                <a:ext cx="946150" cy="4077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Prepare the client environment for IBM Cloud Private</a:t>
                </a:r>
              </a:p>
            </p:txBody>
          </p:sp>
        </p:grpSp>
        <p:grpSp>
          <p:nvGrpSpPr>
            <p:cNvPr id="15" name="Group 35846"/>
            <p:cNvGrpSpPr>
              <a:grpSpLocks/>
            </p:cNvGrpSpPr>
            <p:nvPr/>
          </p:nvGrpSpPr>
          <p:grpSpPr bwMode="auto">
            <a:xfrm>
              <a:off x="2815936" y="1034047"/>
              <a:ext cx="1250950" cy="1712559"/>
              <a:chOff x="2815936" y="866775"/>
              <a:chExt cx="1250950" cy="1712559"/>
            </a:xfrm>
          </p:grpSpPr>
          <p:grpSp>
            <p:nvGrpSpPr>
              <p:cNvPr id="16" name="Group 6"/>
              <p:cNvGrpSpPr>
                <a:grpSpLocks/>
              </p:cNvGrpSpPr>
              <p:nvPr/>
            </p:nvGrpSpPr>
            <p:grpSpPr bwMode="auto">
              <a:xfrm>
                <a:off x="2868324" y="866775"/>
                <a:ext cx="1146175" cy="1322185"/>
                <a:chOff x="2298700" y="866775"/>
                <a:chExt cx="1146175" cy="1322185"/>
              </a:xfrm>
            </p:grpSpPr>
            <p:sp>
              <p:nvSpPr>
                <p:cNvPr id="18" name="AutoShape 24"/>
                <p:cNvSpPr>
                  <a:spLocks/>
                </p:cNvSpPr>
                <p:nvPr/>
              </p:nvSpPr>
              <p:spPr bwMode="auto">
                <a:xfrm rot="19800000">
                  <a:off x="2298700" y="866775"/>
                  <a:ext cx="1146175" cy="132218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lumMod val="85000"/>
                  </a:schemeClr>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9" name="Rectangle 25"/>
                <p:cNvSpPr>
                  <a:spLocks/>
                </p:cNvSpPr>
                <p:nvPr/>
              </p:nvSpPr>
              <p:spPr bwMode="auto">
                <a:xfrm>
                  <a:off x="2349500" y="1250983"/>
                  <a:ext cx="1027112" cy="4077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ICP Plan and Prepare</a:t>
                  </a:r>
                </a:p>
              </p:txBody>
            </p:sp>
            <p:sp>
              <p:nvSpPr>
                <p:cNvPr id="20" name="Rectangle 26"/>
                <p:cNvSpPr>
                  <a:spLocks/>
                </p:cNvSpPr>
                <p:nvPr/>
              </p:nvSpPr>
              <p:spPr bwMode="auto">
                <a:xfrm>
                  <a:off x="2664204" y="1760021"/>
                  <a:ext cx="397705" cy="176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5 days</a:t>
                  </a:r>
                </a:p>
              </p:txBody>
            </p:sp>
          </p:grpSp>
          <p:sp>
            <p:nvSpPr>
              <p:cNvPr id="17" name="Rectangle 9"/>
              <p:cNvSpPr>
                <a:spLocks/>
              </p:cNvSpPr>
              <p:nvPr/>
            </p:nvSpPr>
            <p:spPr bwMode="auto">
              <a:xfrm>
                <a:off x="2815936" y="2171592"/>
                <a:ext cx="1250950" cy="4077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Create architecture and implementation plan based on use case</a:t>
                </a:r>
              </a:p>
            </p:txBody>
          </p:sp>
        </p:grpSp>
      </p:grpSp>
      <p:grpSp>
        <p:nvGrpSpPr>
          <p:cNvPr id="26" name="Group 35841"/>
          <p:cNvGrpSpPr>
            <a:grpSpLocks/>
          </p:cNvGrpSpPr>
          <p:nvPr/>
        </p:nvGrpSpPr>
        <p:grpSpPr bwMode="auto">
          <a:xfrm>
            <a:off x="11557292" y="3474719"/>
            <a:ext cx="1831339" cy="2730352"/>
            <a:chOff x="4813300" y="1739900"/>
            <a:chExt cx="1144588" cy="1705460"/>
          </a:xfrm>
        </p:grpSpPr>
        <p:grpSp>
          <p:nvGrpSpPr>
            <p:cNvPr id="27" name="Group 9"/>
            <p:cNvGrpSpPr>
              <a:grpSpLocks/>
            </p:cNvGrpSpPr>
            <p:nvPr/>
          </p:nvGrpSpPr>
          <p:grpSpPr bwMode="auto">
            <a:xfrm>
              <a:off x="4813300" y="1739900"/>
              <a:ext cx="1144588" cy="1321604"/>
              <a:chOff x="4813300" y="1739900"/>
              <a:chExt cx="1144588" cy="1321604"/>
            </a:xfrm>
          </p:grpSpPr>
          <p:sp>
            <p:nvSpPr>
              <p:cNvPr id="29" name="AutoShape 13"/>
              <p:cNvSpPr>
                <a:spLocks/>
              </p:cNvSpPr>
              <p:nvPr/>
            </p:nvSpPr>
            <p:spPr bwMode="auto">
              <a:xfrm rot="19800000">
                <a:off x="4813300" y="1739900"/>
                <a:ext cx="1144588" cy="13216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lumMod val="75000"/>
                </a:schemeClr>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30" name="Rectangle 14"/>
              <p:cNvSpPr>
                <a:spLocks/>
              </p:cNvSpPr>
              <p:nvPr/>
            </p:nvSpPr>
            <p:spPr bwMode="auto">
              <a:xfrm>
                <a:off x="4872037" y="2042767"/>
                <a:ext cx="1027114" cy="592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ICP MVP Build-up for Apps and Ops</a:t>
                </a:r>
              </a:p>
            </p:txBody>
          </p:sp>
          <p:sp>
            <p:nvSpPr>
              <p:cNvPr id="31" name="Rectangle 15"/>
              <p:cNvSpPr>
                <a:spLocks/>
              </p:cNvSpPr>
              <p:nvPr/>
            </p:nvSpPr>
            <p:spPr bwMode="auto">
              <a:xfrm>
                <a:off x="4965386" y="2643860"/>
                <a:ext cx="840415" cy="176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Variable weeks</a:t>
                </a:r>
              </a:p>
            </p:txBody>
          </p:sp>
        </p:grpSp>
        <p:sp>
          <p:nvSpPr>
            <p:cNvPr id="28" name="Rectangle 9"/>
            <p:cNvSpPr>
              <a:spLocks/>
            </p:cNvSpPr>
            <p:nvPr/>
          </p:nvSpPr>
          <p:spPr bwMode="auto">
            <a:xfrm>
              <a:off x="4954587" y="3037798"/>
              <a:ext cx="862014" cy="40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Deploy first use case on IBM Cloud Private</a:t>
              </a:r>
            </a:p>
          </p:txBody>
        </p:sp>
      </p:grpSp>
      <p:grpSp>
        <p:nvGrpSpPr>
          <p:cNvPr id="32" name="Group 35842"/>
          <p:cNvGrpSpPr>
            <a:grpSpLocks/>
          </p:cNvGrpSpPr>
          <p:nvPr/>
        </p:nvGrpSpPr>
        <p:grpSpPr bwMode="auto">
          <a:xfrm>
            <a:off x="8027671" y="3453694"/>
            <a:ext cx="1833880" cy="2730355"/>
            <a:chOff x="7096126" y="1768475"/>
            <a:chExt cx="1146175" cy="1705469"/>
          </a:xfrm>
        </p:grpSpPr>
        <p:grpSp>
          <p:nvGrpSpPr>
            <p:cNvPr id="33" name="Group 35839"/>
            <p:cNvGrpSpPr>
              <a:grpSpLocks/>
            </p:cNvGrpSpPr>
            <p:nvPr/>
          </p:nvGrpSpPr>
          <p:grpSpPr bwMode="auto">
            <a:xfrm>
              <a:off x="7096126" y="1768475"/>
              <a:ext cx="1146175" cy="1321610"/>
              <a:chOff x="7107238" y="1768475"/>
              <a:chExt cx="1146175" cy="1321610"/>
            </a:xfrm>
          </p:grpSpPr>
          <p:sp>
            <p:nvSpPr>
              <p:cNvPr id="35" name="AutoShape 16"/>
              <p:cNvSpPr>
                <a:spLocks/>
              </p:cNvSpPr>
              <p:nvPr/>
            </p:nvSpPr>
            <p:spPr bwMode="auto">
              <a:xfrm rot="19800000">
                <a:off x="7107238" y="1768475"/>
                <a:ext cx="1146175" cy="13216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800" y="21600"/>
                    </a:lnTo>
                    <a:lnTo>
                      <a:pt x="0" y="16200"/>
                    </a:lnTo>
                    <a:lnTo>
                      <a:pt x="0" y="5400"/>
                    </a:lnTo>
                    <a:close/>
                  </a:path>
                </a:pathLst>
              </a:custGeom>
              <a:solidFill>
                <a:schemeClr val="bg2">
                  <a:lumMod val="65000"/>
                </a:schemeClr>
              </a:solidFill>
              <a:ln w="44450" cap="flat" cmpd="sng">
                <a:noFill/>
                <a:prstDash val="solid"/>
                <a:miter lim="400000"/>
                <a:headEnd type="none" w="med" len="med"/>
                <a:tailEnd type="none" w="med" len="med"/>
              </a:ln>
              <a:effectLst>
                <a:outerShdw blurRad="50800" dist="38100" dir="2700000" algn="tl" rotWithShape="0">
                  <a:prstClr val="black">
                    <a:alpha val="40000"/>
                  </a:prstClr>
                </a:outerShdw>
              </a:effectLst>
              <a:extLst/>
            </p:spPr>
            <p:txBody>
              <a:bodyPr lIns="34290" tIns="34290" rIns="34290" bIns="34290" anchor="ct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defTabSz="1462088" fontAlgn="base" hangingPunct="0">
                  <a:spcBef>
                    <a:spcPct val="0"/>
                  </a:spcBef>
                  <a:spcAft>
                    <a:spcPct val="0"/>
                  </a:spcAft>
                  <a:defRPr/>
                </a:pPr>
                <a:endParaRPr lang="en-US" altLang="en-US" sz="1560" b="1">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36" name="Rectangle 17"/>
              <p:cNvSpPr>
                <a:spLocks/>
              </p:cNvSpPr>
              <p:nvPr/>
            </p:nvSpPr>
            <p:spPr bwMode="auto">
              <a:xfrm>
                <a:off x="7115176" y="2039306"/>
                <a:ext cx="1128712" cy="656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275" tIns="81275" rIns="81275" bIns="81275"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69A6FF">
                        <a:lumMod val="50000"/>
                      </a:srgbClr>
                    </a:solidFill>
                    <a:latin typeface="IBM Plex Sans"/>
                    <a:ea typeface="Helvetica Neue" charset="0"/>
                    <a:cs typeface="Helvetica Neue" charset="0"/>
                    <a:sym typeface="Helvetica Neue" charset="0"/>
                  </a:rPr>
                  <a:t>ICP Architectural Consultancy</a:t>
                </a:r>
              </a:p>
            </p:txBody>
          </p:sp>
          <p:sp>
            <p:nvSpPr>
              <p:cNvPr id="37" name="Rectangle 18"/>
              <p:cNvSpPr>
                <a:spLocks/>
              </p:cNvSpPr>
              <p:nvPr/>
            </p:nvSpPr>
            <p:spPr bwMode="auto">
              <a:xfrm>
                <a:off x="7453752" y="2650606"/>
                <a:ext cx="451559" cy="230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3147" tIns="73147" rIns="73147" bIns="73147">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440" dirty="0">
                    <a:solidFill>
                      <a:srgbClr val="000000">
                        <a:lumMod val="95000"/>
                        <a:lumOff val="5000"/>
                      </a:srgbClr>
                    </a:solidFill>
                    <a:latin typeface="IBM Plex Sans"/>
                    <a:cs typeface="Arial" panose="020B0604020202020204" pitchFamily="34" charset="0"/>
                    <a:sym typeface="Arial" panose="020B0604020202020204" pitchFamily="34" charset="0"/>
                  </a:rPr>
                  <a:t>5 days</a:t>
                </a:r>
              </a:p>
            </p:txBody>
          </p:sp>
        </p:grpSp>
        <p:sp>
          <p:nvSpPr>
            <p:cNvPr id="34" name="Rectangle 9"/>
            <p:cNvSpPr>
              <a:spLocks/>
            </p:cNvSpPr>
            <p:nvPr/>
          </p:nvSpPr>
          <p:spPr bwMode="auto">
            <a:xfrm>
              <a:off x="7177089" y="3066380"/>
              <a:ext cx="984250" cy="407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280" dirty="0">
                  <a:solidFill>
                    <a:srgbClr val="000000">
                      <a:lumMod val="95000"/>
                      <a:lumOff val="5000"/>
                    </a:srgbClr>
                  </a:solidFill>
                  <a:latin typeface="IBM Plex Sans"/>
                  <a:cs typeface="Arial" panose="020B0604020202020204" pitchFamily="34" charset="0"/>
                  <a:sym typeface="Arial" panose="020B0604020202020204" pitchFamily="34" charset="0"/>
                </a:rPr>
                <a:t>Plan client’s journey to production private cloud</a:t>
              </a:r>
            </a:p>
          </p:txBody>
        </p:sp>
      </p:grpSp>
      <p:sp>
        <p:nvSpPr>
          <p:cNvPr id="38" name="Rectangle 8"/>
          <p:cNvSpPr>
            <a:spLocks/>
          </p:cNvSpPr>
          <p:nvPr/>
        </p:nvSpPr>
        <p:spPr bwMode="auto">
          <a:xfrm>
            <a:off x="4691382" y="4765602"/>
            <a:ext cx="1628139"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Get started</a:t>
            </a:r>
          </a:p>
        </p:txBody>
      </p:sp>
      <p:sp>
        <p:nvSpPr>
          <p:cNvPr id="39" name="Rectangle 8"/>
          <p:cNvSpPr>
            <a:spLocks/>
          </p:cNvSpPr>
          <p:nvPr/>
        </p:nvSpPr>
        <p:spPr bwMode="auto">
          <a:xfrm>
            <a:off x="1267462" y="3206042"/>
            <a:ext cx="1628139"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Innovate</a:t>
            </a:r>
          </a:p>
        </p:txBody>
      </p:sp>
      <p:sp>
        <p:nvSpPr>
          <p:cNvPr id="40" name="Rectangle 8"/>
          <p:cNvSpPr>
            <a:spLocks/>
          </p:cNvSpPr>
          <p:nvPr/>
        </p:nvSpPr>
        <p:spPr bwMode="auto">
          <a:xfrm>
            <a:off x="4691382" y="1646480"/>
            <a:ext cx="1628139"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Plan</a:t>
            </a:r>
          </a:p>
        </p:txBody>
      </p:sp>
      <p:sp>
        <p:nvSpPr>
          <p:cNvPr id="41" name="Rectangle 8"/>
          <p:cNvSpPr>
            <a:spLocks/>
          </p:cNvSpPr>
          <p:nvPr/>
        </p:nvSpPr>
        <p:spPr bwMode="auto">
          <a:xfrm>
            <a:off x="11059452" y="3206042"/>
            <a:ext cx="2847339"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Develop/Deploy/Test</a:t>
            </a:r>
          </a:p>
        </p:txBody>
      </p:sp>
      <p:sp>
        <p:nvSpPr>
          <p:cNvPr id="42" name="Rectangle 8"/>
          <p:cNvSpPr>
            <a:spLocks/>
          </p:cNvSpPr>
          <p:nvPr/>
        </p:nvSpPr>
        <p:spPr bwMode="auto">
          <a:xfrm>
            <a:off x="7628891" y="3185016"/>
            <a:ext cx="2631440" cy="3570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0480" tIns="30480" rIns="30480" bIns="30480" anchor="ctr">
            <a:spAutoFit/>
          </a:bodyPr>
          <a:lstStyle>
            <a:lvl1pPr indent="57150" defTabSz="2436813">
              <a:defRPr sz="4000">
                <a:solidFill>
                  <a:srgbClr val="FFFFFF"/>
                </a:solidFill>
                <a:latin typeface="Gill Sans" charset="0"/>
                <a:ea typeface="Gill Sans" charset="0"/>
                <a:cs typeface="Gill Sans" charset="0"/>
                <a:sym typeface="Gill Sans" charset="0"/>
              </a:defRPr>
            </a:lvl1pPr>
            <a:lvl2pPr defTabSz="2436813">
              <a:defRPr sz="4000">
                <a:solidFill>
                  <a:srgbClr val="FFFFFF"/>
                </a:solidFill>
                <a:latin typeface="Gill Sans" charset="0"/>
                <a:ea typeface="Gill Sans" charset="0"/>
                <a:cs typeface="Gill Sans" charset="0"/>
                <a:sym typeface="Gill Sans" charset="0"/>
              </a:defRPr>
            </a:lvl2pPr>
            <a:lvl3pPr defTabSz="2436813">
              <a:defRPr sz="4000">
                <a:solidFill>
                  <a:srgbClr val="FFFFFF"/>
                </a:solidFill>
                <a:latin typeface="Gill Sans" charset="0"/>
                <a:ea typeface="Gill Sans" charset="0"/>
                <a:cs typeface="Gill Sans" charset="0"/>
                <a:sym typeface="Gill Sans" charset="0"/>
              </a:defRPr>
            </a:lvl3pPr>
            <a:lvl4pPr defTabSz="2436813">
              <a:defRPr sz="4000">
                <a:solidFill>
                  <a:srgbClr val="FFFFFF"/>
                </a:solidFill>
                <a:latin typeface="Gill Sans" charset="0"/>
                <a:ea typeface="Gill Sans" charset="0"/>
                <a:cs typeface="Gill Sans" charset="0"/>
                <a:sym typeface="Gill Sans" charset="0"/>
              </a:defRPr>
            </a:lvl4pPr>
            <a:lvl5pPr defTabSz="2436813">
              <a:defRPr sz="4000">
                <a:solidFill>
                  <a:srgbClr val="FFFFFF"/>
                </a:solidFill>
                <a:latin typeface="Gill Sans" charset="0"/>
                <a:ea typeface="Gill Sans" charset="0"/>
                <a:cs typeface="Gill Sans" charset="0"/>
                <a:sym typeface="Gill Sans" charset="0"/>
              </a:defRPr>
            </a:lvl5pPr>
            <a:lvl6pPr marL="4572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2436813"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indent="34290" algn="ctr" defTabSz="1462088" fontAlgn="base" hangingPunct="0">
              <a:spcBef>
                <a:spcPct val="0"/>
              </a:spcBef>
              <a:spcAft>
                <a:spcPct val="0"/>
              </a:spcAft>
              <a:defRPr/>
            </a:pPr>
            <a:r>
              <a:rPr lang="en-US" altLang="en-US" sz="1920" b="1" dirty="0">
                <a:solidFill>
                  <a:srgbClr val="1FB3CF"/>
                </a:solidFill>
                <a:latin typeface="IBM Plex Sans"/>
                <a:ea typeface="Helvetica Neue" charset="0"/>
                <a:cs typeface="Helvetica Neue" charset="0"/>
                <a:sym typeface="Helvetica Neue" charset="0"/>
              </a:rPr>
              <a:t>Prep for production</a:t>
            </a:r>
          </a:p>
        </p:txBody>
      </p:sp>
      <p:cxnSp>
        <p:nvCxnSpPr>
          <p:cNvPr id="43" name="Straight Connector 42"/>
          <p:cNvCxnSpPr/>
          <p:nvPr/>
        </p:nvCxnSpPr>
        <p:spPr>
          <a:xfrm flipH="1">
            <a:off x="3743960" y="1907541"/>
            <a:ext cx="20320" cy="5852160"/>
          </a:xfrm>
          <a:prstGeom prst="line">
            <a:avLst/>
          </a:prstGeom>
          <a:ln w="6350">
            <a:solidFill>
              <a:schemeClr val="tx2">
                <a:lumMod val="50000"/>
              </a:schemeClr>
            </a:solidFill>
            <a:prstDash val="lgDash"/>
          </a:ln>
          <a:effectLst/>
        </p:spPr>
        <p:style>
          <a:lnRef idx="2">
            <a:schemeClr val="accent1"/>
          </a:lnRef>
          <a:fillRef idx="0">
            <a:schemeClr val="accent1"/>
          </a:fillRef>
          <a:effectRef idx="1">
            <a:schemeClr val="accent1"/>
          </a:effectRef>
          <a:fontRef idx="minor">
            <a:schemeClr val="tx1"/>
          </a:fontRef>
        </p:style>
      </p:cxnSp>
      <p:sp>
        <p:nvSpPr>
          <p:cNvPr id="44" name="Flowchart: Sequential Access Storage 43"/>
          <p:cNvSpPr/>
          <p:nvPr/>
        </p:nvSpPr>
        <p:spPr>
          <a:xfrm>
            <a:off x="1061156" y="3002844"/>
            <a:ext cx="612648" cy="612648"/>
          </a:xfrm>
          <a:prstGeom prst="flowChartMagneticTap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5" name="Flowchart: Sequential Access Storage 44"/>
          <p:cNvSpPr/>
          <p:nvPr/>
        </p:nvSpPr>
        <p:spPr>
          <a:xfrm>
            <a:off x="2862582" y="2314222"/>
            <a:ext cx="540728" cy="1691506"/>
          </a:xfrm>
          <a:prstGeom prst="flowChartMagneticTape">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6" name="Wave 45"/>
          <p:cNvSpPr/>
          <p:nvPr/>
        </p:nvSpPr>
        <p:spPr>
          <a:xfrm>
            <a:off x="980152" y="1935434"/>
            <a:ext cx="2554112" cy="1010018"/>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Platform , Technology and Use case agnostic </a:t>
            </a:r>
          </a:p>
        </p:txBody>
      </p:sp>
      <p:sp>
        <p:nvSpPr>
          <p:cNvPr id="47" name="Horizontal Scroll 6"/>
          <p:cNvSpPr/>
          <p:nvPr/>
        </p:nvSpPr>
        <p:spPr>
          <a:xfrm>
            <a:off x="757212" y="2133600"/>
            <a:ext cx="1748921" cy="519289"/>
          </a:xfrm>
          <a:prstGeom prst="horizontalScroll">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8" name="Wave 47"/>
          <p:cNvSpPr/>
          <p:nvPr/>
        </p:nvSpPr>
        <p:spPr>
          <a:xfrm>
            <a:off x="5710485" y="816526"/>
            <a:ext cx="2554112" cy="1010018"/>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Limited CSMO discussion</a:t>
            </a:r>
          </a:p>
        </p:txBody>
      </p:sp>
      <p:sp>
        <p:nvSpPr>
          <p:cNvPr id="49" name="Wave 48"/>
          <p:cNvSpPr/>
          <p:nvPr/>
        </p:nvSpPr>
        <p:spPr>
          <a:xfrm>
            <a:off x="6228873" y="6889834"/>
            <a:ext cx="2554112" cy="1185571"/>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Limited CSMO workshop using out of box configuration for CSMO components </a:t>
            </a:r>
          </a:p>
        </p:txBody>
      </p:sp>
      <p:sp>
        <p:nvSpPr>
          <p:cNvPr id="50" name="Wave 49"/>
          <p:cNvSpPr/>
          <p:nvPr/>
        </p:nvSpPr>
        <p:spPr>
          <a:xfrm>
            <a:off x="7979322" y="2201794"/>
            <a:ext cx="2554112" cy="1010018"/>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CSMO workshop </a:t>
            </a:r>
          </a:p>
        </p:txBody>
      </p:sp>
      <p:sp>
        <p:nvSpPr>
          <p:cNvPr id="51" name="Wave 50"/>
          <p:cNvSpPr/>
          <p:nvPr/>
        </p:nvSpPr>
        <p:spPr>
          <a:xfrm>
            <a:off x="11332359" y="2156770"/>
            <a:ext cx="2554112" cy="1010018"/>
          </a:xfrm>
          <a:prstGeom prst="wave">
            <a:avLst/>
          </a:prstGeom>
          <a:solidFill>
            <a:schemeClr val="accent1"/>
          </a:solidFill>
        </p:spPr>
        <p:txBody>
          <a:bodyPr wrap="square" lIns="0" tIns="0" rIns="0" bIns="0" rtlCol="0" anchor="ctr">
            <a:noAutofit/>
          </a:bodyPr>
          <a:lstStyle/>
          <a:p>
            <a:pPr algn="ctr"/>
            <a:r>
              <a:rPr lang="en-US" sz="1200" dirty="0">
                <a:solidFill>
                  <a:srgbClr val="FFFFFF"/>
                </a:solidFill>
                <a:latin typeface="Arial"/>
                <a:cs typeface="Arial"/>
              </a:rPr>
              <a:t>CSMO solution Implementation</a:t>
            </a:r>
          </a:p>
        </p:txBody>
      </p:sp>
    </p:spTree>
    <p:extLst>
      <p:ext uri="{BB962C8B-B14F-4D97-AF65-F5344CB8AC3E}">
        <p14:creationId xmlns:p14="http://schemas.microsoft.com/office/powerpoint/2010/main" val="2978524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1472860"/>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150000"/>
              </a:lnSpc>
              <a:spcBef>
                <a:spcPts val="0"/>
              </a:spcBef>
            </a:pPr>
            <a:r>
              <a:rPr lang="en-US" sz="3840" b="1" dirty="0">
                <a:solidFill>
                  <a:schemeClr val="tx1"/>
                </a:solidFill>
                <a:latin typeface="Arial" charset="0"/>
                <a:ea typeface="Arial" charset="0"/>
                <a:cs typeface="Arial" charset="0"/>
              </a:rPr>
              <a:t/>
            </a:r>
            <a:br>
              <a:rPr lang="en-US" sz="3840" b="1" dirty="0">
                <a:solidFill>
                  <a:schemeClr val="tx1"/>
                </a:solidFill>
                <a:latin typeface="Arial" charset="0"/>
                <a:ea typeface="Arial" charset="0"/>
                <a:cs typeface="Arial" charset="0"/>
              </a:rPr>
            </a:br>
            <a:r>
              <a:rPr lang="en-US" sz="3840" b="1" dirty="0">
                <a:solidFill>
                  <a:schemeClr val="tx1"/>
                </a:solidFill>
                <a:latin typeface="Arial" charset="0"/>
                <a:ea typeface="Arial" charset="0"/>
                <a:cs typeface="Arial" charset="0"/>
              </a:rPr>
              <a:t>Cloud Service Management and Operations</a:t>
            </a:r>
          </a:p>
        </p:txBody>
      </p:sp>
      <p:sp>
        <p:nvSpPr>
          <p:cNvPr id="19" name="TextBox 18"/>
          <p:cNvSpPr txBox="1"/>
          <p:nvPr/>
        </p:nvSpPr>
        <p:spPr>
          <a:xfrm>
            <a:off x="373381" y="4732462"/>
            <a:ext cx="4670638" cy="1274195"/>
          </a:xfrm>
          <a:prstGeom prst="rect">
            <a:avLst/>
          </a:prstGeom>
          <a:noFill/>
        </p:spPr>
        <p:txBody>
          <a:bodyPr wrap="none" rtlCol="0">
            <a:spAutoFit/>
          </a:bodyPr>
          <a:lstStyle/>
          <a:p>
            <a:pPr defTabSz="728758"/>
            <a:r>
              <a:rPr lang="en-US" sz="2560" b="1" i="1" dirty="0">
                <a:solidFill>
                  <a:srgbClr val="FFFF00"/>
                </a:solidFill>
                <a:latin typeface="Corbel"/>
              </a:rPr>
              <a:t>Ingo Averdunk</a:t>
            </a:r>
          </a:p>
          <a:p>
            <a:pPr defTabSz="728758"/>
            <a:r>
              <a:rPr lang="de-DE" sz="2560" i="1" dirty="0">
                <a:solidFill>
                  <a:srgbClr val="FFFF00"/>
                </a:solidFill>
                <a:latin typeface="Corbel"/>
              </a:rPr>
              <a:t>Distinguished Engineer, IBM Cloud</a:t>
            </a:r>
            <a:endParaRPr lang="en-US" sz="2560" i="1" dirty="0">
              <a:solidFill>
                <a:srgbClr val="FFFF00"/>
              </a:solidFill>
              <a:latin typeface="Corbel"/>
            </a:endParaRPr>
          </a:p>
          <a:p>
            <a:pPr defTabSz="728758"/>
            <a:endParaRPr lang="en-US" sz="2560" i="1" dirty="0">
              <a:solidFill>
                <a:srgbClr val="FFFF00"/>
              </a:solidFill>
              <a:latin typeface="Corbe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2518" y="4680773"/>
            <a:ext cx="1928893" cy="491322"/>
          </a:xfrm>
          <a:prstGeom prst="rect">
            <a:avLst/>
          </a:prstGeom>
        </p:spPr>
      </p:pic>
      <p:sp>
        <p:nvSpPr>
          <p:cNvPr id="6" name="Rectangle 5"/>
          <p:cNvSpPr/>
          <p:nvPr/>
        </p:nvSpPr>
        <p:spPr>
          <a:xfrm>
            <a:off x="12345907" y="7416097"/>
            <a:ext cx="2044213" cy="584775"/>
          </a:xfrm>
          <a:prstGeom prst="rect">
            <a:avLst/>
          </a:prstGeom>
        </p:spPr>
        <p:txBody>
          <a:bodyPr wrap="none">
            <a:spAutoFit/>
          </a:bodyPr>
          <a:lstStyle/>
          <a:p>
            <a:pPr algn="r" defTabSz="728758"/>
            <a:endParaRPr lang="de-DE" sz="1600" dirty="0">
              <a:solidFill>
                <a:prstClr val="white"/>
              </a:solidFill>
              <a:latin typeface="Arial" panose="020B0604020202020204" pitchFamily="34" charset="0"/>
              <a:cs typeface="Arial" panose="020B0604020202020204" pitchFamily="34" charset="0"/>
            </a:endParaRPr>
          </a:p>
          <a:p>
            <a:pPr algn="r" defTabSz="728758"/>
            <a:r>
              <a:rPr lang="de-DE" sz="1600" dirty="0">
                <a:solidFill>
                  <a:prstClr val="white"/>
                </a:solidFill>
                <a:latin typeface="Arial" panose="020B0604020202020204" pitchFamily="34" charset="0"/>
                <a:cs typeface="Arial" panose="020B0604020202020204" pitchFamily="34" charset="0"/>
              </a:rPr>
              <a:t>September 21, 2017</a:t>
            </a:r>
            <a:endParaRPr lang="en-US" sz="16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4953408"/>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3</a:t>
            </a:fld>
            <a:endParaRPr lang="en-US" dirty="0">
              <a:solidFill>
                <a:srgbClr val="6D7777"/>
              </a:solidFill>
            </a:endParaRPr>
          </a:p>
        </p:txBody>
      </p:sp>
      <p:sp>
        <p:nvSpPr>
          <p:cNvPr id="3" name="Text Placeholder 2"/>
          <p:cNvSpPr>
            <a:spLocks noGrp="1"/>
          </p:cNvSpPr>
          <p:nvPr>
            <p:ph type="body" sz="quarter" idx="12"/>
          </p:nvPr>
        </p:nvSpPr>
        <p:spPr/>
        <p:txBody>
          <a:bodyPr/>
          <a:lstStyle/>
          <a:p>
            <a:r>
              <a:rPr lang="en-US" dirty="0"/>
              <a:t>This presentation is intended for an IBM internal audience only.</a:t>
            </a:r>
          </a:p>
        </p:txBody>
      </p:sp>
    </p:spTree>
    <p:extLst>
      <p:ext uri="{BB962C8B-B14F-4D97-AF65-F5344CB8AC3E}">
        <p14:creationId xmlns:p14="http://schemas.microsoft.com/office/powerpoint/2010/main" val="364408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Organizational Change</a:t>
            </a:r>
            <a:endParaRPr lang="en-US" sz="2880" b="1" dirty="0">
              <a:solidFill>
                <a:srgbClr val="FFFF00"/>
              </a:solidFill>
              <a:latin typeface="Arial" charset="0"/>
              <a:ea typeface="Arial" charset="0"/>
              <a:cs typeface="Arial" charset="0"/>
            </a:endParaRPr>
          </a:p>
        </p:txBody>
      </p:sp>
      <p:sp>
        <p:nvSpPr>
          <p:cNvPr id="4" name="TextBox 3"/>
          <p:cNvSpPr txBox="1"/>
          <p:nvPr/>
        </p:nvSpPr>
        <p:spPr>
          <a:xfrm>
            <a:off x="1626884" y="1774597"/>
            <a:ext cx="1678472" cy="689420"/>
          </a:xfrm>
          <a:prstGeom prst="rect">
            <a:avLst/>
          </a:prstGeom>
          <a:noFill/>
          <a:ln>
            <a:noFill/>
          </a:ln>
        </p:spPr>
        <p:txBody>
          <a:bodyPr wrap="none" lIns="0" tIns="0" rIns="0" bIns="0" rtlCol="0">
            <a:spAutoFit/>
          </a:bodyPr>
          <a:lstStyle/>
          <a:p>
            <a:pPr algn="ctr"/>
            <a:r>
              <a:rPr lang="en-US" sz="2240" b="1" kern="0" spc="-48" dirty="0">
                <a:solidFill>
                  <a:prstClr val="white"/>
                </a:solidFill>
                <a:latin typeface="Arial" panose="020B0604020202020204" pitchFamily="34" charset="0"/>
                <a:cs typeface="Arial" panose="020B0604020202020204" pitchFamily="34" charset="0"/>
              </a:rPr>
              <a:t>Traditional</a:t>
            </a:r>
          </a:p>
          <a:p>
            <a:pPr algn="ctr"/>
            <a:r>
              <a:rPr lang="en-US" sz="2240" b="1" kern="0" spc="-48" dirty="0">
                <a:solidFill>
                  <a:prstClr val="white"/>
                </a:solidFill>
                <a:latin typeface="Arial" panose="020B0604020202020204" pitchFamily="34" charset="0"/>
                <a:cs typeface="Arial" panose="020B0604020202020204" pitchFamily="34" charset="0"/>
              </a:rPr>
              <a:t>Enterprise IT</a:t>
            </a:r>
          </a:p>
        </p:txBody>
      </p:sp>
      <p:cxnSp>
        <p:nvCxnSpPr>
          <p:cNvPr id="5" name="Straight Connector 4"/>
          <p:cNvCxnSpPr/>
          <p:nvPr/>
        </p:nvCxnSpPr>
        <p:spPr>
          <a:xfrm flipH="1">
            <a:off x="4740980" y="2694778"/>
            <a:ext cx="7787" cy="311244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73382" y="2665116"/>
            <a:ext cx="13668094" cy="59326"/>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284883" y="1804880"/>
            <a:ext cx="2187394" cy="689420"/>
          </a:xfrm>
          <a:prstGeom prst="rect">
            <a:avLst/>
          </a:prstGeom>
          <a:noFill/>
          <a:ln>
            <a:noFill/>
          </a:ln>
        </p:spPr>
        <p:txBody>
          <a:bodyPr wrap="none" lIns="0" tIns="0" rIns="0" bIns="0" rtlCol="0">
            <a:spAutoFit/>
          </a:bodyPr>
          <a:lstStyle/>
          <a:p>
            <a:r>
              <a:rPr lang="en-US" sz="2240" b="1" kern="0" spc="-48" dirty="0">
                <a:solidFill>
                  <a:prstClr val="white"/>
                </a:solidFill>
                <a:latin typeface="Arial" panose="020B0604020202020204" pitchFamily="34" charset="0"/>
                <a:cs typeface="Arial" panose="020B0604020202020204" pitchFamily="34" charset="0"/>
              </a:rPr>
              <a:t>Large Enterprise</a:t>
            </a:r>
          </a:p>
          <a:p>
            <a:r>
              <a:rPr lang="en-US" sz="2240" b="1" kern="0" spc="-48" dirty="0">
                <a:solidFill>
                  <a:prstClr val="white"/>
                </a:solidFill>
                <a:latin typeface="Arial" panose="020B0604020202020204" pitchFamily="34" charset="0"/>
                <a:cs typeface="Arial" panose="020B0604020202020204" pitchFamily="34" charset="0"/>
              </a:rPr>
              <a:t>Moving to Cloud</a:t>
            </a:r>
          </a:p>
        </p:txBody>
      </p:sp>
      <p:sp>
        <p:nvSpPr>
          <p:cNvPr id="9" name="Rounded Rectangle 8"/>
          <p:cNvSpPr/>
          <p:nvPr/>
        </p:nvSpPr>
        <p:spPr>
          <a:xfrm>
            <a:off x="552944" y="7155987"/>
            <a:ext cx="1769581" cy="361392"/>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prstClr val="white"/>
                </a:solidFill>
                <a:latin typeface="Arial" panose="020B0604020202020204" pitchFamily="34" charset="0"/>
                <a:cs typeface="Arial" panose="020B0604020202020204" pitchFamily="34" charset="0"/>
              </a:rPr>
              <a:t>Infrastructure</a:t>
            </a:r>
          </a:p>
        </p:txBody>
      </p:sp>
      <p:sp>
        <p:nvSpPr>
          <p:cNvPr id="10" name="Rounded Rectangle 9"/>
          <p:cNvSpPr/>
          <p:nvPr/>
        </p:nvSpPr>
        <p:spPr>
          <a:xfrm>
            <a:off x="552944" y="6633052"/>
            <a:ext cx="1769581" cy="482293"/>
          </a:xfrm>
          <a:prstGeom prst="roundRect">
            <a:avLst/>
          </a:prstGeom>
          <a:solidFill>
            <a:schemeClr val="accent6">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ts val="1600"/>
              </a:lnSpc>
            </a:pPr>
            <a:r>
              <a:rPr lang="en-US" sz="1680" dirty="0">
                <a:solidFill>
                  <a:prstClr val="black"/>
                </a:solidFill>
                <a:latin typeface="Arial" panose="020B0604020202020204" pitchFamily="34" charset="0"/>
                <a:cs typeface="Arial" panose="020B0604020202020204" pitchFamily="34" charset="0"/>
              </a:rPr>
              <a:t>Services  / Middleware</a:t>
            </a:r>
          </a:p>
        </p:txBody>
      </p:sp>
      <p:sp>
        <p:nvSpPr>
          <p:cNvPr id="11" name="Rounded Rectangle 10"/>
          <p:cNvSpPr/>
          <p:nvPr/>
        </p:nvSpPr>
        <p:spPr>
          <a:xfrm>
            <a:off x="552942" y="6231019"/>
            <a:ext cx="1769581" cy="361392"/>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dirty="0">
                <a:solidFill>
                  <a:prstClr val="black"/>
                </a:solidFill>
                <a:latin typeface="Arial" panose="020B0604020202020204" pitchFamily="34" charset="0"/>
                <a:cs typeface="Arial" panose="020B0604020202020204" pitchFamily="34" charset="0"/>
              </a:rPr>
              <a:t>Application</a:t>
            </a:r>
          </a:p>
        </p:txBody>
      </p:sp>
      <p:sp>
        <p:nvSpPr>
          <p:cNvPr id="12" name="TextBox 11"/>
          <p:cNvSpPr txBox="1"/>
          <p:nvPr/>
        </p:nvSpPr>
        <p:spPr>
          <a:xfrm>
            <a:off x="1145216" y="4909974"/>
            <a:ext cx="3085396" cy="467820"/>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Ops – infrastructure:  </a:t>
            </a:r>
            <a:r>
              <a:rPr lang="en-US" sz="1440" kern="0" spc="-48" dirty="0">
                <a:solidFill>
                  <a:prstClr val="white"/>
                </a:solidFill>
                <a:latin typeface="Arial" panose="020B0604020202020204" pitchFamily="34" charset="0"/>
                <a:cs typeface="Arial" panose="020B0604020202020204" pitchFamily="34" charset="0"/>
              </a:rPr>
              <a:t>Procurement, </a:t>
            </a:r>
            <a:br>
              <a:rPr lang="en-US" sz="1440" kern="0" spc="-48" dirty="0">
                <a:solidFill>
                  <a:prstClr val="white"/>
                </a:solidFill>
                <a:latin typeface="Arial" panose="020B0604020202020204" pitchFamily="34" charset="0"/>
                <a:cs typeface="Arial" panose="020B0604020202020204" pitchFamily="34" charset="0"/>
              </a:rPr>
            </a:br>
            <a:r>
              <a:rPr lang="en-US" sz="1440" kern="0" spc="-48" dirty="0">
                <a:solidFill>
                  <a:prstClr val="white"/>
                </a:solidFill>
                <a:latin typeface="Arial" panose="020B0604020202020204" pitchFamily="34" charset="0"/>
                <a:cs typeface="Arial" panose="020B0604020202020204" pitchFamily="34" charset="0"/>
              </a:rPr>
              <a:t>provisioning, OS patch, etc. </a:t>
            </a:r>
          </a:p>
        </p:txBody>
      </p:sp>
      <p:sp>
        <p:nvSpPr>
          <p:cNvPr id="13" name="TextBox 12"/>
          <p:cNvSpPr txBox="1"/>
          <p:nvPr/>
        </p:nvSpPr>
        <p:spPr>
          <a:xfrm>
            <a:off x="1141961" y="4110806"/>
            <a:ext cx="2812693" cy="689420"/>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Ops – Services &amp; middleware: </a:t>
            </a:r>
          </a:p>
          <a:p>
            <a:r>
              <a:rPr lang="en-US" sz="1440" kern="0" spc="-48" dirty="0">
                <a:solidFill>
                  <a:prstClr val="white"/>
                </a:solidFill>
                <a:latin typeface="Arial" panose="020B0604020202020204" pitchFamily="34" charset="0"/>
                <a:cs typeface="Arial" panose="020B0604020202020204" pitchFamily="34" charset="0"/>
              </a:rPr>
              <a:t>request driven provisioning, </a:t>
            </a:r>
          </a:p>
          <a:p>
            <a:r>
              <a:rPr lang="en-US" sz="1440" kern="0" spc="-48" dirty="0">
                <a:solidFill>
                  <a:prstClr val="white"/>
                </a:solidFill>
                <a:latin typeface="Arial" panose="020B0604020202020204" pitchFamily="34" charset="0"/>
                <a:cs typeface="Arial" panose="020B0604020202020204" pitchFamily="34" charset="0"/>
              </a:rPr>
              <a:t>configuration, patch..</a:t>
            </a:r>
          </a:p>
        </p:txBody>
      </p:sp>
      <p:sp>
        <p:nvSpPr>
          <p:cNvPr id="14" name="TextBox 13"/>
          <p:cNvSpPr txBox="1"/>
          <p:nvPr/>
        </p:nvSpPr>
        <p:spPr>
          <a:xfrm>
            <a:off x="1134207" y="3470565"/>
            <a:ext cx="3431837" cy="467820"/>
          </a:xfrm>
          <a:prstGeom prst="rect">
            <a:avLst/>
          </a:prstGeom>
          <a:noFill/>
          <a:ln>
            <a:noFill/>
          </a:ln>
        </p:spPr>
        <p:txBody>
          <a:bodyPr wrap="none" lIns="0" tIns="0" rIns="0" bIns="0" rtlCol="0">
            <a:spAutoFit/>
          </a:bodyPr>
          <a:lstStyle/>
          <a:p>
            <a:r>
              <a:rPr lang="en-US" sz="1600" b="1" kern="0" spc="-48" dirty="0" err="1">
                <a:solidFill>
                  <a:prstClr val="white"/>
                </a:solidFill>
                <a:latin typeface="Arial" panose="020B0604020202020204" pitchFamily="34" charset="0"/>
                <a:cs typeface="Arial" panose="020B0604020202020204" pitchFamily="34" charset="0"/>
              </a:rPr>
              <a:t>Dev</a:t>
            </a:r>
            <a:r>
              <a:rPr lang="en-US" sz="1600" b="1" kern="0" spc="-48" dirty="0">
                <a:solidFill>
                  <a:prstClr val="white"/>
                </a:solidFill>
                <a:latin typeface="Arial" panose="020B0604020202020204" pitchFamily="34" charset="0"/>
                <a:cs typeface="Arial" panose="020B0604020202020204" pitchFamily="34" charset="0"/>
              </a:rPr>
              <a:t> </a:t>
            </a:r>
            <a:r>
              <a:rPr lang="en-US" sz="1440" b="1" kern="0" spc="-48" dirty="0">
                <a:solidFill>
                  <a:prstClr val="white"/>
                </a:solidFill>
                <a:latin typeface="Arial" panose="020B0604020202020204" pitchFamily="34" charset="0"/>
                <a:cs typeface="Arial" panose="020B0604020202020204" pitchFamily="34" charset="0"/>
              </a:rPr>
              <a:t>–  </a:t>
            </a:r>
            <a:r>
              <a:rPr lang="en-US" sz="1440" kern="0" spc="-48" dirty="0">
                <a:solidFill>
                  <a:prstClr val="white"/>
                </a:solidFill>
                <a:latin typeface="Arial" panose="020B0604020202020204" pitchFamily="34" charset="0"/>
                <a:cs typeface="Arial" panose="020B0604020202020204" pitchFamily="34" charset="0"/>
              </a:rPr>
              <a:t>app development, deploy,</a:t>
            </a:r>
            <a:br>
              <a:rPr lang="en-US" sz="1440" kern="0" spc="-48" dirty="0">
                <a:solidFill>
                  <a:prstClr val="white"/>
                </a:solidFill>
                <a:latin typeface="Arial" panose="020B0604020202020204" pitchFamily="34" charset="0"/>
                <a:cs typeface="Arial" panose="020B0604020202020204" pitchFamily="34" charset="0"/>
              </a:rPr>
            </a:br>
            <a:r>
              <a:rPr lang="en-US" sz="1440" kern="0" spc="-48" dirty="0">
                <a:solidFill>
                  <a:prstClr val="white"/>
                </a:solidFill>
                <a:latin typeface="Arial" panose="020B0604020202020204" pitchFamily="34" charset="0"/>
                <a:cs typeface="Arial" panose="020B0604020202020204" pitchFamily="34" charset="0"/>
              </a:rPr>
              <a:t>test…(note: QA team omitted to keep simple)</a:t>
            </a:r>
          </a:p>
        </p:txBody>
      </p:sp>
      <p:pic>
        <p:nvPicPr>
          <p:cNvPr id="15" name="Picture 14"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572" y="4998290"/>
            <a:ext cx="340936" cy="255702"/>
          </a:xfrm>
          <a:prstGeom prst="rect">
            <a:avLst/>
          </a:prstGeom>
          <a:solidFill>
            <a:srgbClr val="FF0000"/>
          </a:solidFill>
        </p:spPr>
      </p:pic>
      <p:pic>
        <p:nvPicPr>
          <p:cNvPr id="16" name="Picture 15"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42" y="4221531"/>
            <a:ext cx="340936" cy="255702"/>
          </a:xfrm>
          <a:prstGeom prst="rect">
            <a:avLst/>
          </a:prstGeom>
          <a:solidFill>
            <a:schemeClr val="accent6">
              <a:lumMod val="75000"/>
              <a:lumOff val="25000"/>
            </a:schemeClr>
          </a:solidFill>
        </p:spPr>
      </p:pic>
      <p:pic>
        <p:nvPicPr>
          <p:cNvPr id="17" name="Picture 16"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932" y="3485587"/>
            <a:ext cx="340936" cy="287456"/>
          </a:xfrm>
          <a:prstGeom prst="rect">
            <a:avLst/>
          </a:prstGeom>
          <a:solidFill>
            <a:schemeClr val="accent1"/>
          </a:solidFill>
        </p:spPr>
      </p:pic>
      <p:sp>
        <p:nvSpPr>
          <p:cNvPr id="18" name="TextBox 17"/>
          <p:cNvSpPr txBox="1"/>
          <p:nvPr/>
        </p:nvSpPr>
        <p:spPr>
          <a:xfrm>
            <a:off x="6323961" y="5828113"/>
            <a:ext cx="3213893" cy="246221"/>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Third party cloud provider </a:t>
            </a:r>
            <a:r>
              <a:rPr lang="en-US" sz="1440" b="1" kern="0" spc="-48" dirty="0">
                <a:solidFill>
                  <a:prstClr val="white"/>
                </a:solidFill>
                <a:latin typeface="Arial" panose="020B0604020202020204" pitchFamily="34" charset="0"/>
                <a:cs typeface="Arial" panose="020B0604020202020204" pitchFamily="34" charset="0"/>
              </a:rPr>
              <a:t>(ex: IBM) </a:t>
            </a:r>
            <a:endParaRPr lang="en-US" sz="1440" kern="0" spc="-48" dirty="0">
              <a:solidFill>
                <a:prstClr val="white"/>
              </a:solidFill>
              <a:latin typeface="Arial" panose="020B0604020202020204" pitchFamily="34" charset="0"/>
              <a:cs typeface="Arial" panose="020B0604020202020204" pitchFamily="34" charset="0"/>
            </a:endParaRPr>
          </a:p>
        </p:txBody>
      </p:sp>
      <p:sp>
        <p:nvSpPr>
          <p:cNvPr id="19" name="TextBox 18"/>
          <p:cNvSpPr txBox="1"/>
          <p:nvPr/>
        </p:nvSpPr>
        <p:spPr>
          <a:xfrm>
            <a:off x="6318618" y="3217971"/>
            <a:ext cx="3589893" cy="689420"/>
          </a:xfrm>
          <a:prstGeom prst="rect">
            <a:avLst/>
          </a:prstGeom>
          <a:noFill/>
          <a:ln>
            <a:noFill/>
          </a:ln>
        </p:spPr>
        <p:txBody>
          <a:bodyPr wrap="squar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Enterprise DevOps teams </a:t>
            </a:r>
            <a:r>
              <a:rPr lang="en-US" sz="1440" b="1" kern="0" spc="-48" dirty="0">
                <a:solidFill>
                  <a:prstClr val="white"/>
                </a:solidFill>
                <a:latin typeface="Arial" panose="020B0604020202020204" pitchFamily="34" charset="0"/>
                <a:cs typeface="Arial" panose="020B0604020202020204" pitchFamily="34" charset="0"/>
              </a:rPr>
              <a:t>–  </a:t>
            </a:r>
            <a:r>
              <a:rPr lang="en-US" sz="1440" kern="0" spc="-48" dirty="0">
                <a:solidFill>
                  <a:prstClr val="white"/>
                </a:solidFill>
                <a:latin typeface="Arial" panose="020B0604020202020204" pitchFamily="34" charset="0"/>
                <a:cs typeface="Arial" panose="020B0604020202020204" pitchFamily="34" charset="0"/>
              </a:rPr>
              <a:t>delivering </a:t>
            </a:r>
            <a:r>
              <a:rPr lang="en-US" sz="1440" kern="0" spc="-48" dirty="0" err="1">
                <a:solidFill>
                  <a:prstClr val="white"/>
                </a:solidFill>
                <a:latin typeface="Arial" panose="020B0604020202020204" pitchFamily="34" charset="0"/>
                <a:cs typeface="Arial" panose="020B0604020202020204" pitchFamily="34" charset="0"/>
              </a:rPr>
              <a:t>Microservices</a:t>
            </a:r>
            <a:r>
              <a:rPr lang="en-US" sz="1440" kern="0" spc="-48" dirty="0">
                <a:solidFill>
                  <a:prstClr val="white"/>
                </a:solidFill>
                <a:latin typeface="Arial" panose="020B0604020202020204" pitchFamily="34" charset="0"/>
                <a:cs typeface="Arial" panose="020B0604020202020204" pitchFamily="34" charset="0"/>
              </a:rPr>
              <a:t> as full-stack deployments.  Design tor resiliency, testing, QA. </a:t>
            </a:r>
            <a:endParaRPr lang="en-US" sz="1440" b="1" kern="0" spc="-48" dirty="0">
              <a:solidFill>
                <a:prstClr val="white"/>
              </a:solidFill>
              <a:latin typeface="Arial" panose="020B0604020202020204" pitchFamily="34" charset="0"/>
              <a:cs typeface="Arial" panose="020B0604020202020204" pitchFamily="34" charset="0"/>
            </a:endParaRPr>
          </a:p>
        </p:txBody>
      </p:sp>
      <p:pic>
        <p:nvPicPr>
          <p:cNvPr id="20" name="Picture 19"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0330" y="5932005"/>
            <a:ext cx="340936" cy="255702"/>
          </a:xfrm>
          <a:prstGeom prst="rect">
            <a:avLst/>
          </a:prstGeom>
          <a:solidFill>
            <a:srgbClr val="FF0000"/>
          </a:solidFill>
        </p:spPr>
      </p:pic>
      <p:pic>
        <p:nvPicPr>
          <p:cNvPr id="21" name="Picture 20"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33" y="3435805"/>
            <a:ext cx="340936" cy="255702"/>
          </a:xfrm>
          <a:prstGeom prst="rect">
            <a:avLst/>
          </a:prstGeom>
          <a:solidFill>
            <a:schemeClr val="accent6">
              <a:lumMod val="75000"/>
              <a:lumOff val="25000"/>
            </a:schemeClr>
          </a:solidFill>
        </p:spPr>
      </p:pic>
      <p:pic>
        <p:nvPicPr>
          <p:cNvPr id="22" name="Picture 21"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33" y="3173387"/>
            <a:ext cx="340936" cy="255702"/>
          </a:xfrm>
          <a:prstGeom prst="rect">
            <a:avLst/>
          </a:prstGeom>
          <a:solidFill>
            <a:schemeClr val="accent1"/>
          </a:solidFill>
        </p:spPr>
      </p:pic>
      <p:cxnSp>
        <p:nvCxnSpPr>
          <p:cNvPr id="23" name="Straight Arrow Connector 22"/>
          <p:cNvCxnSpPr/>
          <p:nvPr/>
        </p:nvCxnSpPr>
        <p:spPr>
          <a:xfrm flipV="1">
            <a:off x="4385953" y="3517268"/>
            <a:ext cx="1320853" cy="704264"/>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928823" y="3615808"/>
            <a:ext cx="424219" cy="344710"/>
          </a:xfrm>
          <a:prstGeom prst="rect">
            <a:avLst/>
          </a:prstGeom>
          <a:solidFill>
            <a:srgbClr val="11475F"/>
          </a:solidFill>
          <a:ln>
            <a:noFill/>
          </a:ln>
        </p:spPr>
        <p:txBody>
          <a:bodyPr wrap="none" lIns="0" tIns="0" rIns="0" bIns="0" rtlCol="0">
            <a:spAutoFit/>
          </a:bodyPr>
          <a:lstStyle/>
          <a:p>
            <a:r>
              <a:rPr lang="en-US" sz="2240" kern="0" spc="-48" dirty="0">
                <a:solidFill>
                  <a:prstClr val="white"/>
                </a:solidFill>
                <a:latin typeface="Arial" panose="020B0604020202020204" pitchFamily="34" charset="0"/>
                <a:cs typeface="Arial" panose="020B0604020202020204" pitchFamily="34" charset="0"/>
              </a:rPr>
              <a:t>join</a:t>
            </a:r>
          </a:p>
        </p:txBody>
      </p:sp>
      <p:cxnSp>
        <p:nvCxnSpPr>
          <p:cNvPr id="25" name="Straight Arrow Connector 24"/>
          <p:cNvCxnSpPr/>
          <p:nvPr/>
        </p:nvCxnSpPr>
        <p:spPr>
          <a:xfrm flipV="1">
            <a:off x="4385953" y="3882768"/>
            <a:ext cx="1269627" cy="892835"/>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4385953" y="5046649"/>
            <a:ext cx="1303986" cy="547237"/>
          </a:xfrm>
          <a:prstGeom prst="straightConnector1">
            <a:avLst/>
          </a:prstGeom>
          <a:ln>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6741652" y="4507279"/>
            <a:ext cx="45141" cy="221599"/>
          </a:xfrm>
          <a:prstGeom prst="rect">
            <a:avLst/>
          </a:prstGeom>
          <a:noFill/>
          <a:ln>
            <a:noFill/>
          </a:ln>
        </p:spPr>
        <p:txBody>
          <a:bodyPr wrap="none" lIns="0" tIns="0" rIns="0" bIns="0" rtlCol="0">
            <a:spAutoFit/>
          </a:bodyPr>
          <a:lstStyle/>
          <a:p>
            <a:r>
              <a:rPr lang="en-US" sz="1440" b="1" kern="0" spc="-48" dirty="0">
                <a:solidFill>
                  <a:prstClr val="white"/>
                </a:solidFill>
                <a:latin typeface="Arial" panose="020B0604020202020204" pitchFamily="34" charset="0"/>
                <a:cs typeface="Arial" panose="020B0604020202020204" pitchFamily="34" charset="0"/>
              </a:rPr>
              <a:t> </a:t>
            </a:r>
            <a:endParaRPr lang="en-US" sz="1440" kern="0" spc="-48" dirty="0">
              <a:solidFill>
                <a:prstClr val="white"/>
              </a:solidFill>
              <a:latin typeface="Arial" panose="020B0604020202020204" pitchFamily="34" charset="0"/>
              <a:cs typeface="Arial" panose="020B0604020202020204" pitchFamily="34" charset="0"/>
            </a:endParaRPr>
          </a:p>
        </p:txBody>
      </p:sp>
      <p:pic>
        <p:nvPicPr>
          <p:cNvPr id="28" name="Picture 27"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6018" y="3695559"/>
            <a:ext cx="340936" cy="255702"/>
          </a:xfrm>
          <a:prstGeom prst="rect">
            <a:avLst/>
          </a:prstGeom>
          <a:solidFill>
            <a:srgbClr val="FF0000"/>
          </a:solidFill>
        </p:spPr>
      </p:pic>
      <p:sp>
        <p:nvSpPr>
          <p:cNvPr id="29" name="TextBox 28"/>
          <p:cNvSpPr txBox="1"/>
          <p:nvPr/>
        </p:nvSpPr>
        <p:spPr>
          <a:xfrm>
            <a:off x="5947117" y="4076132"/>
            <a:ext cx="4332893" cy="1157240"/>
          </a:xfrm>
          <a:prstGeom prst="rect">
            <a:avLst/>
          </a:prstGeom>
          <a:noFill/>
          <a:ln>
            <a:noFill/>
          </a:ln>
        </p:spPr>
        <p:txBody>
          <a:bodyPr wrap="squar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Site Reliability Engineers / Environment Ops -  Centralized policy, governance, audit.</a:t>
            </a:r>
          </a:p>
          <a:p>
            <a:r>
              <a:rPr lang="en-US" sz="1440" kern="0" spc="-48" dirty="0">
                <a:solidFill>
                  <a:prstClr val="white"/>
                </a:solidFill>
                <a:latin typeface="Arial" panose="020B0604020202020204" pitchFamily="34" charset="0"/>
                <a:cs typeface="Arial" panose="020B0604020202020204" pitchFamily="34" charset="0"/>
              </a:rPr>
              <a:t>Ensure org compliance policy, interface with cloud provider, First Responders, define acceptance criteria  for new </a:t>
            </a:r>
            <a:r>
              <a:rPr lang="en-US" sz="1440" kern="0" spc="-48" dirty="0" err="1">
                <a:solidFill>
                  <a:prstClr val="white"/>
                </a:solidFill>
                <a:latin typeface="Arial" panose="020B0604020202020204" pitchFamily="34" charset="0"/>
                <a:cs typeface="Arial" panose="020B0604020202020204" pitchFamily="34" charset="0"/>
              </a:rPr>
              <a:t>Microservices</a:t>
            </a:r>
            <a:r>
              <a:rPr lang="en-US" sz="1440" kern="0" spc="-48" dirty="0">
                <a:solidFill>
                  <a:prstClr val="white"/>
                </a:solidFill>
                <a:latin typeface="Arial" panose="020B0604020202020204" pitchFamily="34" charset="0"/>
                <a:cs typeface="Arial" panose="020B0604020202020204" pitchFamily="34" charset="0"/>
              </a:rPr>
              <a:t>, and automated tests, audits, triage. </a:t>
            </a:r>
          </a:p>
        </p:txBody>
      </p:sp>
      <p:sp>
        <p:nvSpPr>
          <p:cNvPr id="30" name="TextBox 29"/>
          <p:cNvSpPr txBox="1"/>
          <p:nvPr/>
        </p:nvSpPr>
        <p:spPr>
          <a:xfrm>
            <a:off x="5118666" y="4639645"/>
            <a:ext cx="482183" cy="344710"/>
          </a:xfrm>
          <a:prstGeom prst="rect">
            <a:avLst/>
          </a:prstGeom>
          <a:solidFill>
            <a:srgbClr val="11475F"/>
          </a:solidFill>
          <a:ln>
            <a:noFill/>
          </a:ln>
        </p:spPr>
        <p:txBody>
          <a:bodyPr wrap="none" lIns="0" tIns="0" rIns="0" bIns="0" rtlCol="0">
            <a:spAutoFit/>
          </a:bodyPr>
          <a:lstStyle/>
          <a:p>
            <a:r>
              <a:rPr lang="en-US" sz="2240" kern="0" spc="-48" dirty="0">
                <a:solidFill>
                  <a:prstClr val="white"/>
                </a:solidFill>
                <a:latin typeface="Arial" panose="020B0604020202020204" pitchFamily="34" charset="0"/>
                <a:cs typeface="Arial" panose="020B0604020202020204" pitchFamily="34" charset="0"/>
              </a:rPr>
              <a:t>split</a:t>
            </a:r>
          </a:p>
        </p:txBody>
      </p:sp>
      <p:cxnSp>
        <p:nvCxnSpPr>
          <p:cNvPr id="31" name="Straight Connector 30"/>
          <p:cNvCxnSpPr/>
          <p:nvPr/>
        </p:nvCxnSpPr>
        <p:spPr>
          <a:xfrm flipH="1">
            <a:off x="6073899" y="5406871"/>
            <a:ext cx="4143547" cy="22363"/>
          </a:xfrm>
          <a:prstGeom prst="line">
            <a:avLst/>
          </a:prstGeom>
          <a:ln>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32" name="Picture 31"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51300" y="5633203"/>
            <a:ext cx="340936" cy="255702"/>
          </a:xfrm>
          <a:prstGeom prst="rect">
            <a:avLst/>
          </a:prstGeom>
          <a:solidFill>
            <a:schemeClr val="accent6">
              <a:lumMod val="75000"/>
              <a:lumOff val="25000"/>
            </a:schemeClr>
          </a:solidFill>
        </p:spPr>
      </p:pic>
      <p:sp>
        <p:nvSpPr>
          <p:cNvPr id="33" name="TextBox 32"/>
          <p:cNvSpPr txBox="1"/>
          <p:nvPr/>
        </p:nvSpPr>
        <p:spPr>
          <a:xfrm>
            <a:off x="11945613" y="3252043"/>
            <a:ext cx="1387590" cy="467820"/>
          </a:xfrm>
          <a:prstGeom prst="rect">
            <a:avLst/>
          </a:prstGeom>
          <a:noFill/>
          <a:ln>
            <a:noFill/>
          </a:ln>
        </p:spPr>
        <p:txBody>
          <a:bodyPr wrap="square" lIns="0" tIns="0" rIns="0" bIns="0" rtlCol="0">
            <a:spAutoFit/>
          </a:bodyPr>
          <a:lstStyle/>
          <a:p>
            <a:r>
              <a:rPr lang="en-US" sz="1440" kern="0" spc="-48" dirty="0">
                <a:solidFill>
                  <a:prstClr val="white"/>
                </a:solidFill>
                <a:latin typeface="Arial" panose="020B0604020202020204" pitchFamily="34" charset="0"/>
                <a:cs typeface="Arial" panose="020B0604020202020204" pitchFamily="34" charset="0"/>
              </a:rPr>
              <a:t>Full Stack </a:t>
            </a:r>
            <a:r>
              <a:rPr lang="en-US" sz="1600" b="1" kern="0" spc="-48" dirty="0">
                <a:solidFill>
                  <a:prstClr val="white"/>
                </a:solidFill>
                <a:latin typeface="Arial" panose="020B0604020202020204" pitchFamily="34" charset="0"/>
                <a:cs typeface="Arial" panose="020B0604020202020204" pitchFamily="34" charset="0"/>
              </a:rPr>
              <a:t>DevOps Team</a:t>
            </a:r>
          </a:p>
        </p:txBody>
      </p:sp>
      <p:pic>
        <p:nvPicPr>
          <p:cNvPr id="34" name="Picture 33"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3998" y="3492304"/>
            <a:ext cx="340936" cy="255702"/>
          </a:xfrm>
          <a:prstGeom prst="rect">
            <a:avLst/>
          </a:prstGeom>
          <a:solidFill>
            <a:schemeClr val="accent6">
              <a:lumMod val="75000"/>
              <a:lumOff val="25000"/>
            </a:schemeClr>
          </a:solidFill>
        </p:spPr>
      </p:pic>
      <p:pic>
        <p:nvPicPr>
          <p:cNvPr id="35" name="Picture 34"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3998" y="3229885"/>
            <a:ext cx="340936" cy="255702"/>
          </a:xfrm>
          <a:prstGeom prst="rect">
            <a:avLst/>
          </a:prstGeom>
          <a:solidFill>
            <a:schemeClr val="accent1"/>
          </a:solidFill>
        </p:spPr>
      </p:pic>
      <p:pic>
        <p:nvPicPr>
          <p:cNvPr id="36" name="Picture 35"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72681" y="3752055"/>
            <a:ext cx="340936" cy="255702"/>
          </a:xfrm>
          <a:prstGeom prst="rect">
            <a:avLst/>
          </a:prstGeom>
          <a:solidFill>
            <a:srgbClr val="FF0000"/>
          </a:solidFill>
        </p:spPr>
      </p:pic>
      <p:sp>
        <p:nvSpPr>
          <p:cNvPr id="37" name="TextBox 36"/>
          <p:cNvSpPr txBox="1"/>
          <p:nvPr/>
        </p:nvSpPr>
        <p:spPr>
          <a:xfrm>
            <a:off x="11541118" y="1830602"/>
            <a:ext cx="963597" cy="689420"/>
          </a:xfrm>
          <a:prstGeom prst="rect">
            <a:avLst/>
          </a:prstGeom>
          <a:noFill/>
          <a:ln>
            <a:noFill/>
          </a:ln>
        </p:spPr>
        <p:txBody>
          <a:bodyPr wrap="none" lIns="0" tIns="0" rIns="0" bIns="0" rtlCol="0">
            <a:spAutoFit/>
          </a:bodyPr>
          <a:lstStyle/>
          <a:p>
            <a:pPr algn="ctr"/>
            <a:r>
              <a:rPr lang="en-US" sz="2240" b="1" kern="0" spc="-48" dirty="0">
                <a:solidFill>
                  <a:prstClr val="white"/>
                </a:solidFill>
                <a:latin typeface="Arial" panose="020B0604020202020204" pitchFamily="34" charset="0"/>
                <a:cs typeface="Arial" panose="020B0604020202020204" pitchFamily="34" charset="0"/>
              </a:rPr>
              <a:t>Small</a:t>
            </a:r>
          </a:p>
          <a:p>
            <a:pPr algn="ctr"/>
            <a:r>
              <a:rPr lang="en-US" sz="2240" b="1" kern="0" spc="-48" dirty="0">
                <a:solidFill>
                  <a:prstClr val="white"/>
                </a:solidFill>
                <a:latin typeface="Arial" panose="020B0604020202020204" pitchFamily="34" charset="0"/>
                <a:cs typeface="Arial" panose="020B0604020202020204" pitchFamily="34" charset="0"/>
              </a:rPr>
              <a:t>Startup</a:t>
            </a:r>
          </a:p>
        </p:txBody>
      </p:sp>
      <p:cxnSp>
        <p:nvCxnSpPr>
          <p:cNvPr id="38" name="Straight Connector 37"/>
          <p:cNvCxnSpPr/>
          <p:nvPr/>
        </p:nvCxnSpPr>
        <p:spPr>
          <a:xfrm flipH="1">
            <a:off x="10395516" y="2724440"/>
            <a:ext cx="7787" cy="3112445"/>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1241986" y="5818083"/>
            <a:ext cx="3213893" cy="467820"/>
          </a:xfrm>
          <a:prstGeom prst="rect">
            <a:avLst/>
          </a:prstGeom>
          <a:noFill/>
          <a:ln>
            <a:noFill/>
          </a:ln>
        </p:spPr>
        <p:txBody>
          <a:bodyPr wrap="none" lIns="0" tIns="0" rIns="0" bIns="0" rtlCol="0">
            <a:spAutoFit/>
          </a:bodyPr>
          <a:lstStyle/>
          <a:p>
            <a:r>
              <a:rPr lang="en-US" sz="1600" b="1" kern="0" spc="-48" dirty="0">
                <a:solidFill>
                  <a:prstClr val="white"/>
                </a:solidFill>
                <a:latin typeface="Arial" panose="020B0604020202020204" pitchFamily="34" charset="0"/>
                <a:cs typeface="Arial" panose="020B0604020202020204" pitchFamily="34" charset="0"/>
              </a:rPr>
              <a:t>Third party cloud provider </a:t>
            </a:r>
            <a:r>
              <a:rPr lang="en-US" sz="1440" b="1" kern="0" spc="-48" dirty="0">
                <a:solidFill>
                  <a:prstClr val="white"/>
                </a:solidFill>
                <a:latin typeface="Arial" panose="020B0604020202020204" pitchFamily="34" charset="0"/>
                <a:cs typeface="Arial" panose="020B0604020202020204" pitchFamily="34" charset="0"/>
              </a:rPr>
              <a:t>(ex: IBM) </a:t>
            </a:r>
            <a:br>
              <a:rPr lang="en-US" sz="1440" b="1" kern="0" spc="-48" dirty="0">
                <a:solidFill>
                  <a:prstClr val="white"/>
                </a:solidFill>
                <a:latin typeface="Arial" panose="020B0604020202020204" pitchFamily="34" charset="0"/>
                <a:cs typeface="Arial" panose="020B0604020202020204" pitchFamily="34" charset="0"/>
              </a:rPr>
            </a:br>
            <a:r>
              <a:rPr lang="en-US" sz="1440" b="1" kern="0" spc="-48" dirty="0">
                <a:solidFill>
                  <a:prstClr val="white"/>
                </a:solidFill>
                <a:latin typeface="Arial" panose="020B0604020202020204" pitchFamily="34" charset="0"/>
                <a:cs typeface="Arial" panose="020B0604020202020204" pitchFamily="34" charset="0"/>
              </a:rPr>
              <a:t> </a:t>
            </a:r>
            <a:endParaRPr lang="en-US" sz="1440" kern="0" spc="-48" dirty="0">
              <a:solidFill>
                <a:prstClr val="white"/>
              </a:solidFill>
              <a:latin typeface="Arial" panose="020B0604020202020204" pitchFamily="34" charset="0"/>
              <a:cs typeface="Arial" panose="020B0604020202020204" pitchFamily="34" charset="0"/>
            </a:endParaRPr>
          </a:p>
        </p:txBody>
      </p:sp>
      <p:pic>
        <p:nvPicPr>
          <p:cNvPr id="40" name="Picture 39"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5753" y="5921976"/>
            <a:ext cx="340936" cy="255702"/>
          </a:xfrm>
          <a:prstGeom prst="rect">
            <a:avLst/>
          </a:prstGeom>
          <a:solidFill>
            <a:srgbClr val="FF0000"/>
          </a:solidFill>
        </p:spPr>
      </p:pic>
      <p:pic>
        <p:nvPicPr>
          <p:cNvPr id="41" name="Picture 40" descr="man_person_mens_roo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69329" y="5623175"/>
            <a:ext cx="340936" cy="255702"/>
          </a:xfrm>
          <a:prstGeom prst="rect">
            <a:avLst/>
          </a:prstGeom>
          <a:solidFill>
            <a:schemeClr val="accent6">
              <a:lumMod val="75000"/>
              <a:lumOff val="25000"/>
            </a:schemeClr>
          </a:solidFill>
        </p:spPr>
      </p:pic>
      <p:cxnSp>
        <p:nvCxnSpPr>
          <p:cNvPr id="42" name="Straight Connector 41"/>
          <p:cNvCxnSpPr/>
          <p:nvPr/>
        </p:nvCxnSpPr>
        <p:spPr>
          <a:xfrm flipH="1" flipV="1">
            <a:off x="10494672" y="5404671"/>
            <a:ext cx="3727651" cy="2200"/>
          </a:xfrm>
          <a:prstGeom prst="line">
            <a:avLst/>
          </a:prstGeom>
          <a:ln>
            <a:solidFill>
              <a:schemeClr val="tx1"/>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3" name="Left-Right Arrow 42"/>
          <p:cNvSpPr/>
          <p:nvPr/>
        </p:nvSpPr>
        <p:spPr>
          <a:xfrm>
            <a:off x="3951621" y="2052004"/>
            <a:ext cx="1465379" cy="290021"/>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728758"/>
            <a:endParaRPr lang="en-US" sz="1760">
              <a:solidFill>
                <a:prstClr val="white"/>
              </a:solidFill>
              <a:latin typeface="Arial" panose="020B0604020202020204" pitchFamily="34" charset="0"/>
              <a:cs typeface="Arial" panose="020B0604020202020204" pitchFamily="34" charset="0"/>
            </a:endParaRPr>
          </a:p>
        </p:txBody>
      </p:sp>
      <p:sp>
        <p:nvSpPr>
          <p:cNvPr id="44" name="TextBox 43"/>
          <p:cNvSpPr txBox="1"/>
          <p:nvPr/>
        </p:nvSpPr>
        <p:spPr>
          <a:xfrm>
            <a:off x="4171617" y="1756589"/>
            <a:ext cx="1007135" cy="344710"/>
          </a:xfrm>
          <a:prstGeom prst="rect">
            <a:avLst/>
          </a:prstGeom>
          <a:noFill/>
          <a:ln>
            <a:noFill/>
          </a:ln>
        </p:spPr>
        <p:txBody>
          <a:bodyPr wrap="none" lIns="0" tIns="0" rIns="0" bIns="0" rtlCol="0">
            <a:spAutoFit/>
          </a:bodyPr>
          <a:lstStyle/>
          <a:p>
            <a:pPr defTabSz="728758"/>
            <a:r>
              <a:rPr lang="en-US" sz="2240" i="1" kern="0" spc="-48" dirty="0">
                <a:solidFill>
                  <a:prstClr val="white"/>
                </a:solidFill>
                <a:latin typeface="Arial" panose="020B0604020202020204" pitchFamily="34" charset="0"/>
                <a:cs typeface="Arial" panose="020B0604020202020204" pitchFamily="34" charset="0"/>
              </a:rPr>
              <a:t>Co-exist</a:t>
            </a:r>
          </a:p>
        </p:txBody>
      </p:sp>
      <p:sp>
        <p:nvSpPr>
          <p:cNvPr id="45" name="TextBox 44"/>
          <p:cNvSpPr txBox="1"/>
          <p:nvPr/>
        </p:nvSpPr>
        <p:spPr>
          <a:xfrm>
            <a:off x="5045802" y="6497220"/>
            <a:ext cx="8646854" cy="1142877"/>
          </a:xfrm>
          <a:prstGeom prst="rect">
            <a:avLst/>
          </a:prstGeom>
          <a:noFill/>
          <a:ln>
            <a:noFill/>
          </a:ln>
        </p:spPr>
        <p:txBody>
          <a:bodyPr wrap="none" lIns="0" tIns="0" rIns="0" bIns="0" rtlCol="0">
            <a:spAutoFit/>
          </a:bodyPr>
          <a:lstStyle/>
          <a:p>
            <a:pPr defTabSz="728758">
              <a:spcBef>
                <a:spcPts val="960"/>
              </a:spcBef>
            </a:pPr>
            <a:r>
              <a:rPr lang="en-US" sz="1920" b="1" kern="0" spc="-48" dirty="0">
                <a:solidFill>
                  <a:prstClr val="white"/>
                </a:solidFill>
                <a:latin typeface="Arial" panose="020B0604020202020204" pitchFamily="34" charset="0"/>
                <a:cs typeface="Arial" panose="020B0604020202020204" pitchFamily="34" charset="0"/>
              </a:rPr>
              <a:t>DevOps personas need a view of their project</a:t>
            </a:r>
          </a:p>
          <a:p>
            <a:pPr defTabSz="728758">
              <a:spcBef>
                <a:spcPts val="960"/>
              </a:spcBef>
            </a:pPr>
            <a:r>
              <a:rPr lang="en-US" sz="1920" b="1" kern="0" spc="-48" dirty="0">
                <a:solidFill>
                  <a:prstClr val="white"/>
                </a:solidFill>
                <a:latin typeface="Arial" panose="020B0604020202020204" pitchFamily="34" charset="0"/>
                <a:cs typeface="Arial" panose="020B0604020202020204" pitchFamily="34" charset="0"/>
              </a:rPr>
              <a:t>SRE / Environment Ops personas need a view across multiple DevOps teams</a:t>
            </a:r>
          </a:p>
          <a:p>
            <a:pPr defTabSz="728758">
              <a:spcBef>
                <a:spcPts val="960"/>
              </a:spcBef>
            </a:pPr>
            <a:r>
              <a:rPr lang="en-US" sz="1920" b="1" kern="0" spc="-48" dirty="0">
                <a:solidFill>
                  <a:prstClr val="white"/>
                </a:solidFill>
                <a:latin typeface="Arial" panose="020B0604020202020204" pitchFamily="34" charset="0"/>
                <a:cs typeface="Arial" panose="020B0604020202020204" pitchFamily="34" charset="0"/>
              </a:rPr>
              <a:t>Traditional IT Ops needs view across both traditional and cloud environments</a:t>
            </a:r>
          </a:p>
        </p:txBody>
      </p:sp>
      <p:cxnSp>
        <p:nvCxnSpPr>
          <p:cNvPr id="48" name="Straight Arrow Connector 47"/>
          <p:cNvCxnSpPr/>
          <p:nvPr/>
        </p:nvCxnSpPr>
        <p:spPr>
          <a:xfrm flipV="1">
            <a:off x="4385953" y="3252044"/>
            <a:ext cx="1320853" cy="439464"/>
          </a:xfrm>
          <a:prstGeom prst="straightConnector1">
            <a:avLst/>
          </a:prstGeom>
          <a:ln>
            <a:headEnd type="triangl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559599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Change Management – Processes Change</a:t>
            </a:r>
            <a:endParaRPr lang="en-US" sz="2880" b="1" dirty="0">
              <a:solidFill>
                <a:srgbClr val="FFFF00"/>
              </a:solidFill>
              <a:latin typeface="Arial" charset="0"/>
              <a:ea typeface="Arial" charset="0"/>
              <a:cs typeface="Arial" charset="0"/>
            </a:endParaRPr>
          </a:p>
        </p:txBody>
      </p:sp>
      <p:pic>
        <p:nvPicPr>
          <p:cNvPr id="57" name="Picture 56"/>
          <p:cNvPicPr>
            <a:picLocks noChangeAspect="1"/>
          </p:cNvPicPr>
          <p:nvPr/>
        </p:nvPicPr>
        <p:blipFill>
          <a:blip r:embed="rId3"/>
          <a:stretch>
            <a:fillRect/>
          </a:stretch>
        </p:blipFill>
        <p:spPr>
          <a:xfrm>
            <a:off x="482478" y="1536808"/>
            <a:ext cx="13459434" cy="5921562"/>
          </a:xfrm>
          <a:prstGeom prst="rect">
            <a:avLst/>
          </a:prstGeom>
        </p:spPr>
      </p:pic>
      <p:pic>
        <p:nvPicPr>
          <p:cNvPr id="1026" name="Picture 2" descr="https://markorodriguez.files.wordpress.com/2011/01/graph-exampl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23089" y="6120392"/>
            <a:ext cx="1313178" cy="13131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161398" y="7433570"/>
            <a:ext cx="5030543" cy="634020"/>
          </a:xfrm>
          <a:prstGeom prst="rect">
            <a:avLst/>
          </a:prstGeom>
          <a:noFill/>
        </p:spPr>
        <p:txBody>
          <a:bodyPr wrap="none" rtlCol="0">
            <a:spAutoFit/>
          </a:bodyPr>
          <a:lstStyle/>
          <a:p>
            <a:pPr algn="ctr" defTabSz="728758"/>
            <a:r>
              <a:rPr lang="de-DE" sz="1760" dirty="0">
                <a:solidFill>
                  <a:prstClr val="white"/>
                </a:solidFill>
                <a:latin typeface="Corbel"/>
              </a:rPr>
              <a:t>Topology / Relationship Graph to</a:t>
            </a:r>
            <a:br>
              <a:rPr lang="de-DE" sz="1760" dirty="0">
                <a:solidFill>
                  <a:prstClr val="white"/>
                </a:solidFill>
                <a:latin typeface="Corbel"/>
              </a:rPr>
            </a:br>
            <a:r>
              <a:rPr lang="en-US" sz="1760" dirty="0">
                <a:solidFill>
                  <a:prstClr val="white"/>
                </a:solidFill>
                <a:latin typeface="Corbel"/>
              </a:rPr>
              <a:t>Identify the “blast radius” of a configuration change.</a:t>
            </a:r>
          </a:p>
        </p:txBody>
      </p:sp>
    </p:spTree>
    <p:extLst>
      <p:ext uri="{BB962C8B-B14F-4D97-AF65-F5344CB8AC3E}">
        <p14:creationId xmlns:p14="http://schemas.microsoft.com/office/powerpoint/2010/main" val="4262849469"/>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Incident Management ChatOps – Tools Change</a:t>
            </a:r>
            <a:b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br>
            <a:r>
              <a:rPr lang="en-US" sz="288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Rapid restoration of service through collaboration</a:t>
            </a:r>
            <a:endParaRPr lang="en-US" sz="2880" dirty="0">
              <a:solidFill>
                <a:srgbClr val="FFFF00"/>
              </a:solidFill>
              <a:latin typeface="Arial" charset="0"/>
              <a:ea typeface="Arial" charset="0"/>
              <a:cs typeface="Arial" charset="0"/>
            </a:endParaRPr>
          </a:p>
        </p:txBody>
      </p:sp>
      <p:sp>
        <p:nvSpPr>
          <p:cNvPr id="5" name="Rectangle 4"/>
          <p:cNvSpPr/>
          <p:nvPr/>
        </p:nvSpPr>
        <p:spPr>
          <a:xfrm>
            <a:off x="923213" y="5025509"/>
            <a:ext cx="7315200" cy="2800767"/>
          </a:xfrm>
          <a:prstGeom prst="rect">
            <a:avLst/>
          </a:prstGeom>
          <a:solidFill>
            <a:srgbClr val="002060"/>
          </a:solidFill>
          <a:ln>
            <a:solidFill>
              <a:schemeClr val="tx1">
                <a:lumMod val="95000"/>
              </a:schemeClr>
            </a:solidFill>
          </a:ln>
        </p:spPr>
        <p:txBody>
          <a:bodyPr>
            <a:spAutoFit/>
          </a:bodyPr>
          <a:lstStyle/>
          <a:p>
            <a:pPr defTabSz="728758"/>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pull - retrieve the event from NOI</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ack</a:t>
            </a:r>
            <a:r>
              <a:rPr lang="en-US" sz="1600" dirty="0">
                <a:solidFill>
                  <a:prstClr val="white">
                    <a:lumMod val="85000"/>
                  </a:prstClr>
                </a:solidFill>
                <a:latin typeface="Comic Sans MS" panose="030F0702030302020204" pitchFamily="66" charset="0"/>
              </a:rPr>
              <a:t> - acknowledge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deack</a:t>
            </a:r>
            <a:r>
              <a:rPr lang="en-US" sz="1600" dirty="0">
                <a:solidFill>
                  <a:prstClr val="white">
                    <a:lumMod val="85000"/>
                  </a:prstClr>
                </a:solidFill>
                <a:latin typeface="Comic Sans MS" panose="030F0702030302020204" pitchFamily="66" charset="0"/>
              </a:rPr>
              <a:t> – de-acknowledge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ticket - open an ICD ticket for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ans</a:t>
            </a:r>
            <a:r>
              <a:rPr lang="en-US" sz="1600" dirty="0">
                <a:solidFill>
                  <a:prstClr val="white">
                    <a:lumMod val="85000"/>
                  </a:prstClr>
                </a:solidFill>
                <a:latin typeface="Comic Sans MS" panose="030F0702030302020204" pitchFamily="66" charset="0"/>
              </a:rPr>
              <a:t> send - open an ANS alarm for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journal - add a journal entry to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resolve - resolve event (set severity to 0)</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critical - re-raise event (set severity to 5)</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sev</a:t>
            </a:r>
            <a:r>
              <a:rPr lang="en-US" sz="1600" dirty="0">
                <a:solidFill>
                  <a:prstClr val="white">
                    <a:lumMod val="85000"/>
                  </a:prstClr>
                </a:solidFill>
                <a:latin typeface="Comic Sans MS" panose="030F0702030302020204" pitchFamily="66" charset="0"/>
              </a:rPr>
              <a:t> # - set the severity of the event to #</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a:t>
            </a:r>
            <a:r>
              <a:rPr lang="en-US" sz="1600" dirty="0" err="1">
                <a:solidFill>
                  <a:prstClr val="white">
                    <a:lumMod val="85000"/>
                  </a:prstClr>
                </a:solidFill>
                <a:latin typeface="Comic Sans MS" panose="030F0702030302020204" pitchFamily="66" charset="0"/>
              </a:rPr>
              <a:t>rba</a:t>
            </a:r>
            <a:r>
              <a:rPr lang="en-US" sz="1600" dirty="0">
                <a:solidFill>
                  <a:prstClr val="white">
                    <a:lumMod val="85000"/>
                  </a:prstClr>
                </a:solidFill>
                <a:latin typeface="Comic Sans MS" panose="030F0702030302020204" pitchFamily="66" charset="0"/>
              </a:rPr>
              <a:t> - retrieve the Runbook associated with the event</a:t>
            </a:r>
            <a:br>
              <a:rPr lang="en-US" sz="1600" dirty="0">
                <a:solidFill>
                  <a:prstClr val="white">
                    <a:lumMod val="85000"/>
                  </a:prstClr>
                </a:solidFill>
                <a:latin typeface="Comic Sans MS" panose="030F0702030302020204" pitchFamily="66" charset="0"/>
              </a:rPr>
            </a:br>
            <a:r>
              <a:rPr lang="en-US" sz="1600" dirty="0" err="1">
                <a:solidFill>
                  <a:prstClr val="white">
                    <a:lumMod val="85000"/>
                  </a:prstClr>
                </a:solidFill>
                <a:latin typeface="Comic Sans MS" panose="030F0702030302020204" pitchFamily="66" charset="0"/>
              </a:rPr>
              <a:t>noi</a:t>
            </a:r>
            <a:r>
              <a:rPr lang="en-US" sz="1600" dirty="0">
                <a:solidFill>
                  <a:prstClr val="white">
                    <a:lumMod val="85000"/>
                  </a:prstClr>
                </a:solidFill>
                <a:latin typeface="Comic Sans MS" panose="030F0702030302020204" pitchFamily="66" charset="0"/>
              </a:rPr>
              <a:t> list - show the latest events in the ObjectServer</a:t>
            </a:r>
          </a:p>
        </p:txBody>
      </p:sp>
      <p:pic>
        <p:nvPicPr>
          <p:cNvPr id="6" name="Picture 5"/>
          <p:cNvPicPr>
            <a:picLocks noChangeAspect="1"/>
          </p:cNvPicPr>
          <p:nvPr/>
        </p:nvPicPr>
        <p:blipFill>
          <a:blip r:embed="rId3"/>
          <a:stretch>
            <a:fillRect/>
          </a:stretch>
        </p:blipFill>
        <p:spPr>
          <a:xfrm>
            <a:off x="5638926" y="1441384"/>
            <a:ext cx="9856181" cy="5408579"/>
          </a:xfrm>
          <a:prstGeom prst="rect">
            <a:avLst/>
          </a:prstGeom>
        </p:spPr>
      </p:pic>
      <p:sp>
        <p:nvSpPr>
          <p:cNvPr id="7" name="Rectangle 6"/>
          <p:cNvSpPr/>
          <p:nvPr/>
        </p:nvSpPr>
        <p:spPr>
          <a:xfrm>
            <a:off x="373382" y="1705977"/>
            <a:ext cx="5463214" cy="3243965"/>
          </a:xfrm>
          <a:prstGeom prst="rect">
            <a:avLst/>
          </a:prstGeom>
        </p:spPr>
        <p:txBody>
          <a:bodyPr wrap="square">
            <a:spAutoFit/>
          </a:bodyPr>
          <a:lstStyle/>
          <a:p>
            <a:pPr defTabSz="728758"/>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Instant Collaboration </a:t>
            </a:r>
          </a:p>
          <a:p>
            <a:pPr defTabSz="728758"/>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between SMEs  …</a:t>
            </a:r>
          </a:p>
          <a:p>
            <a:pPr marL="1185958" lvl="1" indent="-457200" defTabSz="728758">
              <a:buFont typeface="Arial" panose="020B0604020202020204" pitchFamily="34" charset="0"/>
              <a:buChar char="•"/>
            </a:pPr>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Various Operations roles</a:t>
            </a:r>
          </a:p>
          <a:p>
            <a:pPr marL="1185958" lvl="1" indent="-457200" defTabSz="728758">
              <a:buFont typeface="Arial" panose="020B0604020202020204" pitchFamily="34" charset="0"/>
              <a:buChar char="•"/>
            </a:pPr>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Developers</a:t>
            </a:r>
          </a:p>
          <a:p>
            <a:pPr marL="1185958" lvl="1" indent="-457200" defTabSz="728758">
              <a:buFont typeface="Arial" panose="020B0604020202020204" pitchFamily="34" charset="0"/>
              <a:buChar char="•"/>
            </a:pPr>
            <a:r>
              <a:rPr lang="de-DE"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Vendor / Provider</a:t>
            </a:r>
          </a:p>
          <a:p>
            <a:pPr defTabSz="728758"/>
            <a:endPar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endParaRPr>
          </a:p>
          <a:p>
            <a:pPr defTabSz="728758"/>
            <a:r>
              <a:rPr lang="en-US" sz="256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 and between Humans and Applications (through BOTs)</a:t>
            </a:r>
            <a:endParaRPr lang="en-US" sz="2560" dirty="0">
              <a:solidFill>
                <a:prstClr val="white"/>
              </a:solidFill>
              <a:latin typeface="Corbel"/>
            </a:endParaRPr>
          </a:p>
        </p:txBody>
      </p:sp>
    </p:spTree>
    <p:extLst>
      <p:ext uri="{BB962C8B-B14F-4D97-AF65-F5344CB8AC3E}">
        <p14:creationId xmlns:p14="http://schemas.microsoft.com/office/powerpoint/2010/main" val="1436181621"/>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Operations Transformation – Relationship of CSMO and DevOps</a:t>
            </a:r>
            <a:endParaRPr lang="en-US" sz="2880" b="1" dirty="0">
              <a:solidFill>
                <a:srgbClr val="FFFF00"/>
              </a:solidFill>
              <a:latin typeface="Arial" charset="0"/>
              <a:ea typeface="Arial" charset="0"/>
              <a:cs typeface="Arial" charset="0"/>
            </a:endParaRPr>
          </a:p>
        </p:txBody>
      </p:sp>
      <p:sp>
        <p:nvSpPr>
          <p:cNvPr id="4" name="Freeform: Shape 18"/>
          <p:cNvSpPr/>
          <p:nvPr/>
        </p:nvSpPr>
        <p:spPr>
          <a:xfrm>
            <a:off x="5788895" y="2035420"/>
            <a:ext cx="1012946" cy="1638683"/>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5" name="Freeform: Shape 15"/>
          <p:cNvSpPr/>
          <p:nvPr/>
        </p:nvSpPr>
        <p:spPr>
          <a:xfrm>
            <a:off x="4967103" y="1937390"/>
            <a:ext cx="1328264" cy="1834736"/>
          </a:xfrm>
          <a:custGeom>
            <a:avLst/>
            <a:gdLst>
              <a:gd name="connsiteX0" fmla="*/ 891251 w 1290578"/>
              <a:gd name="connsiteY0" fmla="*/ 0 h 1782502"/>
              <a:gd name="connsiteX1" fmla="*/ 1238166 w 1290578"/>
              <a:gd name="connsiteY1" fmla="*/ 70039 h 1782502"/>
              <a:gd name="connsiteX2" fmla="*/ 1290578 w 1290578"/>
              <a:gd name="connsiteY2" fmla="*/ 95287 h 1782502"/>
              <a:gd name="connsiteX3" fmla="*/ 1265081 w 1290578"/>
              <a:gd name="connsiteY3" fmla="*/ 107569 h 1782502"/>
              <a:gd name="connsiteX4" fmla="*/ 798653 w 1290578"/>
              <a:gd name="connsiteY4" fmla="*/ 891251 h 1782502"/>
              <a:gd name="connsiteX5" fmla="*/ 1265081 w 1290578"/>
              <a:gd name="connsiteY5" fmla="*/ 1674933 h 1782502"/>
              <a:gd name="connsiteX6" fmla="*/ 1290578 w 1290578"/>
              <a:gd name="connsiteY6" fmla="*/ 1687215 h 1782502"/>
              <a:gd name="connsiteX7" fmla="*/ 1238166 w 1290578"/>
              <a:gd name="connsiteY7" fmla="*/ 1712463 h 1782502"/>
              <a:gd name="connsiteX8" fmla="*/ 891251 w 1290578"/>
              <a:gd name="connsiteY8" fmla="*/ 1782502 h 1782502"/>
              <a:gd name="connsiteX9" fmla="*/ 0 w 1290578"/>
              <a:gd name="connsiteY9" fmla="*/ 891251 h 1782502"/>
              <a:gd name="connsiteX10" fmla="*/ 891251 w 1290578"/>
              <a:gd name="connsiteY10" fmla="*/ 0 h 178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0578" h="1782502">
                <a:moveTo>
                  <a:pt x="891251" y="0"/>
                </a:moveTo>
                <a:cubicBezTo>
                  <a:pt x="1014307" y="0"/>
                  <a:pt x="1131538" y="24939"/>
                  <a:pt x="1238166" y="70039"/>
                </a:cubicBezTo>
                <a:lnTo>
                  <a:pt x="1290578" y="95287"/>
                </a:lnTo>
                <a:lnTo>
                  <a:pt x="1265081" y="107569"/>
                </a:lnTo>
                <a:cubicBezTo>
                  <a:pt x="987256" y="258493"/>
                  <a:pt x="798653" y="552847"/>
                  <a:pt x="798653" y="891251"/>
                </a:cubicBezTo>
                <a:cubicBezTo>
                  <a:pt x="798653" y="1229655"/>
                  <a:pt x="987256" y="1524009"/>
                  <a:pt x="1265081" y="1674933"/>
                </a:cubicBezTo>
                <a:lnTo>
                  <a:pt x="1290578" y="1687215"/>
                </a:lnTo>
                <a:lnTo>
                  <a:pt x="1238166" y="1712463"/>
                </a:lnTo>
                <a:cubicBezTo>
                  <a:pt x="1131538" y="1757563"/>
                  <a:pt x="1014307" y="1782502"/>
                  <a:pt x="891251" y="1782502"/>
                </a:cubicBezTo>
                <a:cubicBezTo>
                  <a:pt x="399027" y="1782502"/>
                  <a:pt x="0" y="1383475"/>
                  <a:pt x="0" y="891251"/>
                </a:cubicBezTo>
                <a:cubicBezTo>
                  <a:pt x="0" y="399027"/>
                  <a:pt x="399027" y="0"/>
                  <a:pt x="891251" y="0"/>
                </a:cubicBezTo>
                <a:close/>
              </a:path>
            </a:pathLst>
          </a:custGeom>
          <a:solidFill>
            <a:srgbClr val="36A853"/>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8" name="TextBox 19"/>
          <p:cNvSpPr txBox="1">
            <a:spLocks noChangeArrowheads="1"/>
          </p:cNvSpPr>
          <p:nvPr/>
        </p:nvSpPr>
        <p:spPr bwMode="auto">
          <a:xfrm>
            <a:off x="5403005" y="1475881"/>
            <a:ext cx="862287"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defTabSz="728758"/>
            <a:r>
              <a:rPr lang="en-US" altLang="en-US" sz="1680" dirty="0">
                <a:solidFill>
                  <a:prstClr val="white"/>
                </a:solidFill>
              </a:rPr>
              <a:t>DevOps</a:t>
            </a:r>
            <a:endParaRPr lang="he-IL" altLang="en-US" sz="1680" dirty="0">
              <a:solidFill>
                <a:prstClr val="white"/>
              </a:solidFill>
            </a:endParaRPr>
          </a:p>
        </p:txBody>
      </p:sp>
      <p:sp>
        <p:nvSpPr>
          <p:cNvPr id="15" name="Oval 14"/>
          <p:cNvSpPr/>
          <p:nvPr/>
        </p:nvSpPr>
        <p:spPr>
          <a:xfrm>
            <a:off x="1140022" y="2220899"/>
            <a:ext cx="1358208" cy="1358206"/>
          </a:xfrm>
          <a:prstGeom prst="ellipse">
            <a:avLst/>
          </a:prstGeom>
          <a:solidFill>
            <a:srgbClr val="FFFF00"/>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16" name="TextBox 19"/>
          <p:cNvSpPr txBox="1">
            <a:spLocks noChangeArrowheads="1"/>
          </p:cNvSpPr>
          <p:nvPr/>
        </p:nvSpPr>
        <p:spPr bwMode="auto">
          <a:xfrm>
            <a:off x="1089251" y="1835223"/>
            <a:ext cx="1367362"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Development</a:t>
            </a:r>
            <a:endParaRPr lang="he-IL" altLang="en-US" sz="1680" dirty="0">
              <a:solidFill>
                <a:prstClr val="white"/>
              </a:solidFill>
            </a:endParaRPr>
          </a:p>
        </p:txBody>
      </p:sp>
      <p:sp>
        <p:nvSpPr>
          <p:cNvPr id="17" name="Oval 16"/>
          <p:cNvSpPr/>
          <p:nvPr/>
        </p:nvSpPr>
        <p:spPr>
          <a:xfrm>
            <a:off x="9079995" y="2246579"/>
            <a:ext cx="1358208" cy="1358206"/>
          </a:xfrm>
          <a:prstGeom prst="ellipse">
            <a:avLst/>
          </a:prstGeom>
          <a:solidFill>
            <a:srgbClr val="4285F4"/>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18" name="TextBox 20"/>
          <p:cNvSpPr txBox="1">
            <a:spLocks noChangeArrowheads="1"/>
          </p:cNvSpPr>
          <p:nvPr/>
        </p:nvSpPr>
        <p:spPr bwMode="auto">
          <a:xfrm>
            <a:off x="9016834" y="1847932"/>
            <a:ext cx="1361270"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IT Operations</a:t>
            </a:r>
            <a:endParaRPr lang="he-IL" altLang="en-US" sz="1680" dirty="0">
              <a:solidFill>
                <a:prstClr val="white"/>
              </a:solidFill>
            </a:endParaRPr>
          </a:p>
        </p:txBody>
      </p:sp>
      <p:sp>
        <p:nvSpPr>
          <p:cNvPr id="21" name="Right Arrow 20"/>
          <p:cNvSpPr/>
          <p:nvPr/>
        </p:nvSpPr>
        <p:spPr>
          <a:xfrm>
            <a:off x="2847292" y="2618071"/>
            <a:ext cx="1848050" cy="577515"/>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22" name="Right Arrow 21"/>
          <p:cNvSpPr/>
          <p:nvPr/>
        </p:nvSpPr>
        <p:spPr>
          <a:xfrm flipH="1">
            <a:off x="7080973" y="2618073"/>
            <a:ext cx="1848050" cy="577515"/>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grpSp>
        <p:nvGrpSpPr>
          <p:cNvPr id="6" name="Group 5"/>
          <p:cNvGrpSpPr/>
          <p:nvPr/>
        </p:nvGrpSpPr>
        <p:grpSpPr>
          <a:xfrm>
            <a:off x="2754674" y="914657"/>
            <a:ext cx="2476407" cy="1411384"/>
            <a:chOff x="1721671" y="571660"/>
            <a:chExt cx="1547754" cy="882115"/>
          </a:xfrm>
        </p:grpSpPr>
        <p:sp>
          <p:nvSpPr>
            <p:cNvPr id="41" name="Right Arrow 40"/>
            <p:cNvSpPr/>
            <p:nvPr/>
          </p:nvSpPr>
          <p:spPr>
            <a:xfrm rot="20392972">
              <a:off x="1721671" y="1181637"/>
              <a:ext cx="1056072" cy="272138"/>
            </a:xfrm>
            <a:prstGeom prst="rightArrow">
              <a:avLst>
                <a:gd name="adj1" fmla="val 31952"/>
                <a:gd name="adj2" fmla="val 40579"/>
              </a:avLst>
            </a:prstGeom>
            <a:solidFill>
              <a:srgbClr val="144E6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42" name="Oval 41"/>
            <p:cNvSpPr/>
            <p:nvPr/>
          </p:nvSpPr>
          <p:spPr>
            <a:xfrm>
              <a:off x="2785696" y="834754"/>
              <a:ext cx="429258" cy="429258"/>
            </a:xfrm>
            <a:prstGeom prst="ellipse">
              <a:avLst/>
            </a:prstGeom>
            <a:solidFill>
              <a:srgbClr val="00206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3" name="TextBox 20"/>
            <p:cNvSpPr txBox="1">
              <a:spLocks noChangeArrowheads="1"/>
            </p:cNvSpPr>
            <p:nvPr/>
          </p:nvSpPr>
          <p:spPr bwMode="auto">
            <a:xfrm>
              <a:off x="2690781" y="571660"/>
              <a:ext cx="578644"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err="1">
                  <a:solidFill>
                    <a:prstClr val="white"/>
                  </a:solidFill>
                </a:rPr>
                <a:t>NoOps</a:t>
              </a:r>
              <a:r>
                <a:rPr lang="en-US" altLang="en-US" sz="1680" dirty="0">
                  <a:solidFill>
                    <a:prstClr val="white"/>
                  </a:solidFill>
                </a:rPr>
                <a:t> ?</a:t>
              </a:r>
              <a:endParaRPr lang="he-IL" altLang="en-US" sz="1680" dirty="0">
                <a:solidFill>
                  <a:prstClr val="white"/>
                </a:solidFill>
              </a:endParaRPr>
            </a:p>
          </p:txBody>
        </p:sp>
      </p:grpSp>
      <p:grpSp>
        <p:nvGrpSpPr>
          <p:cNvPr id="7" name="Group 6"/>
          <p:cNvGrpSpPr/>
          <p:nvPr/>
        </p:nvGrpSpPr>
        <p:grpSpPr>
          <a:xfrm>
            <a:off x="6859924" y="861119"/>
            <a:ext cx="1842184" cy="1545843"/>
            <a:chOff x="4287453" y="538199"/>
            <a:chExt cx="1151365" cy="966152"/>
          </a:xfrm>
        </p:grpSpPr>
        <p:sp>
          <p:nvSpPr>
            <p:cNvPr id="44" name="Freeform: Shape 18"/>
            <p:cNvSpPr/>
            <p:nvPr/>
          </p:nvSpPr>
          <p:spPr>
            <a:xfrm>
              <a:off x="4889995" y="715262"/>
              <a:ext cx="388700" cy="622498"/>
            </a:xfrm>
            <a:custGeom>
              <a:avLst/>
              <a:gdLst>
                <a:gd name="connsiteX0" fmla="*/ 491925 w 983849"/>
                <a:gd name="connsiteY0" fmla="*/ 0 h 1591928"/>
                <a:gd name="connsiteX1" fmla="*/ 517421 w 983849"/>
                <a:gd name="connsiteY1" fmla="*/ 12282 h 1591928"/>
                <a:gd name="connsiteX2" fmla="*/ 983849 w 983849"/>
                <a:gd name="connsiteY2" fmla="*/ 795964 h 1591928"/>
                <a:gd name="connsiteX3" fmla="*/ 517421 w 983849"/>
                <a:gd name="connsiteY3" fmla="*/ 1579646 h 1591928"/>
                <a:gd name="connsiteX4" fmla="*/ 491925 w 983849"/>
                <a:gd name="connsiteY4" fmla="*/ 1591928 h 1591928"/>
                <a:gd name="connsiteX5" fmla="*/ 466428 w 983849"/>
                <a:gd name="connsiteY5" fmla="*/ 1579646 h 1591928"/>
                <a:gd name="connsiteX6" fmla="*/ 0 w 983849"/>
                <a:gd name="connsiteY6" fmla="*/ 795964 h 1591928"/>
                <a:gd name="connsiteX7" fmla="*/ 466428 w 983849"/>
                <a:gd name="connsiteY7" fmla="*/ 12282 h 159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3849" h="1591928">
                  <a:moveTo>
                    <a:pt x="491925" y="0"/>
                  </a:moveTo>
                  <a:lnTo>
                    <a:pt x="517421" y="12282"/>
                  </a:lnTo>
                  <a:cubicBezTo>
                    <a:pt x="795247" y="163206"/>
                    <a:pt x="983849" y="457560"/>
                    <a:pt x="983849" y="795964"/>
                  </a:cubicBezTo>
                  <a:cubicBezTo>
                    <a:pt x="983849" y="1134368"/>
                    <a:pt x="795247" y="1428722"/>
                    <a:pt x="517421" y="1579646"/>
                  </a:cubicBezTo>
                  <a:lnTo>
                    <a:pt x="491925" y="1591928"/>
                  </a:lnTo>
                  <a:lnTo>
                    <a:pt x="466428" y="1579646"/>
                  </a:lnTo>
                  <a:cubicBezTo>
                    <a:pt x="188603" y="1428722"/>
                    <a:pt x="0" y="1134368"/>
                    <a:pt x="0" y="795964"/>
                  </a:cubicBezTo>
                  <a:cubicBezTo>
                    <a:pt x="0" y="457560"/>
                    <a:pt x="188603" y="163206"/>
                    <a:pt x="466428" y="12282"/>
                  </a:cubicBezTo>
                  <a:close/>
                </a:path>
              </a:pathLst>
            </a:custGeom>
            <a:solidFill>
              <a:srgbClr val="FFC000"/>
            </a:solidFill>
            <a:ln>
              <a:solidFill>
                <a:schemeClr val="accent4">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5" name="Right Arrow 44"/>
            <p:cNvSpPr/>
            <p:nvPr/>
          </p:nvSpPr>
          <p:spPr>
            <a:xfrm rot="8569493" flipH="1">
              <a:off x="4287453" y="1143404"/>
              <a:ext cx="569262" cy="360947"/>
            </a:xfrm>
            <a:prstGeom prst="rightArrow">
              <a:avLst/>
            </a:prstGeom>
            <a:solidFill>
              <a:srgbClr val="144E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46" name="TextBox 20"/>
            <p:cNvSpPr txBox="1">
              <a:spLocks noChangeArrowheads="1"/>
            </p:cNvSpPr>
            <p:nvPr/>
          </p:nvSpPr>
          <p:spPr bwMode="auto">
            <a:xfrm>
              <a:off x="5122024" y="538199"/>
              <a:ext cx="316794"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SRE</a:t>
              </a:r>
              <a:endParaRPr lang="he-IL" altLang="en-US" sz="1680" dirty="0">
                <a:solidFill>
                  <a:prstClr val="white"/>
                </a:solidFill>
              </a:endParaRPr>
            </a:p>
          </p:txBody>
        </p:sp>
      </p:grpSp>
      <p:grpSp>
        <p:nvGrpSpPr>
          <p:cNvPr id="9" name="Group 8"/>
          <p:cNvGrpSpPr/>
          <p:nvPr/>
        </p:nvGrpSpPr>
        <p:grpSpPr>
          <a:xfrm>
            <a:off x="10371073" y="308849"/>
            <a:ext cx="3211311" cy="4052954"/>
            <a:chOff x="6481920" y="193031"/>
            <a:chExt cx="2007069" cy="2533096"/>
          </a:xfrm>
        </p:grpSpPr>
        <p:sp>
          <p:nvSpPr>
            <p:cNvPr id="34" name="Right Arrow 33"/>
            <p:cNvSpPr/>
            <p:nvPr/>
          </p:nvSpPr>
          <p:spPr>
            <a:xfrm rot="20392972">
              <a:off x="6630972" y="1306091"/>
              <a:ext cx="1155031" cy="360947"/>
            </a:xfrm>
            <a:prstGeom prst="rightArrow">
              <a:avLst/>
            </a:prstGeom>
            <a:solidFill>
              <a:srgbClr val="144E67"/>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5" name="Oval 34"/>
            <p:cNvSpPr/>
            <p:nvPr/>
          </p:nvSpPr>
          <p:spPr>
            <a:xfrm>
              <a:off x="7903997" y="956637"/>
              <a:ext cx="584992" cy="584992"/>
            </a:xfrm>
            <a:prstGeom prst="ellipse">
              <a:avLst/>
            </a:prstGeom>
            <a:solidFill>
              <a:srgbClr val="00206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36" name="TextBox 20"/>
            <p:cNvSpPr txBox="1">
              <a:spLocks noChangeArrowheads="1"/>
            </p:cNvSpPr>
            <p:nvPr/>
          </p:nvSpPr>
          <p:spPr bwMode="auto">
            <a:xfrm>
              <a:off x="7995046" y="675122"/>
              <a:ext cx="305772"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err="1">
                  <a:solidFill>
                    <a:prstClr val="white"/>
                  </a:solidFill>
                </a:rPr>
                <a:t>aaS</a:t>
              </a:r>
              <a:endParaRPr lang="he-IL" altLang="en-US" sz="1680" dirty="0">
                <a:solidFill>
                  <a:prstClr val="white"/>
                </a:solidFill>
              </a:endParaRPr>
            </a:p>
          </p:txBody>
        </p:sp>
        <p:sp>
          <p:nvSpPr>
            <p:cNvPr id="32" name="Right Arrow 31"/>
            <p:cNvSpPr/>
            <p:nvPr/>
          </p:nvSpPr>
          <p:spPr>
            <a:xfrm rot="1207028" flipV="1">
              <a:off x="6630969" y="2012256"/>
              <a:ext cx="1155031" cy="360947"/>
            </a:xfrm>
            <a:prstGeom prst="rightArrow">
              <a:avLst/>
            </a:prstGeom>
            <a:solidFill>
              <a:srgbClr val="144E67"/>
            </a:solid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3" name="Oval 32"/>
            <p:cNvSpPr/>
            <p:nvPr/>
          </p:nvSpPr>
          <p:spPr>
            <a:xfrm>
              <a:off x="7902490" y="2141135"/>
              <a:ext cx="584992" cy="584992"/>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0" name="TextBox 20"/>
            <p:cNvSpPr txBox="1">
              <a:spLocks noChangeArrowheads="1"/>
            </p:cNvSpPr>
            <p:nvPr/>
          </p:nvSpPr>
          <p:spPr bwMode="auto">
            <a:xfrm>
              <a:off x="7893954" y="1877726"/>
              <a:ext cx="524302"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err="1">
                  <a:solidFill>
                    <a:prstClr val="white"/>
                  </a:solidFill>
                </a:rPr>
                <a:t>EnvOps</a:t>
              </a:r>
              <a:endParaRPr lang="he-IL" altLang="en-US" sz="1680" dirty="0">
                <a:solidFill>
                  <a:prstClr val="white"/>
                </a:solidFill>
              </a:endParaRPr>
            </a:p>
          </p:txBody>
        </p:sp>
        <p:sp>
          <p:nvSpPr>
            <p:cNvPr id="47" name="Oval 46"/>
            <p:cNvSpPr/>
            <p:nvPr/>
          </p:nvSpPr>
          <p:spPr>
            <a:xfrm>
              <a:off x="7458968" y="450528"/>
              <a:ext cx="429258" cy="429258"/>
            </a:xfrm>
            <a:prstGeom prst="ellipse">
              <a:avLst/>
            </a:prstGeom>
            <a:solidFill>
              <a:srgbClr val="FF0000"/>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728758">
                <a:defRPr/>
              </a:pPr>
              <a:endParaRPr lang="he-IL" sz="1680">
                <a:solidFill>
                  <a:prstClr val="white"/>
                </a:solidFill>
                <a:latin typeface="Corbel"/>
              </a:endParaRPr>
            </a:p>
          </p:txBody>
        </p:sp>
        <p:sp>
          <p:nvSpPr>
            <p:cNvPr id="48" name="Right Arrow 47"/>
            <p:cNvSpPr/>
            <p:nvPr/>
          </p:nvSpPr>
          <p:spPr>
            <a:xfrm rot="19584915">
              <a:off x="6481920" y="957078"/>
              <a:ext cx="1056072" cy="272138"/>
            </a:xfrm>
            <a:prstGeom prst="rightArrow">
              <a:avLst>
                <a:gd name="adj1" fmla="val 31952"/>
                <a:gd name="adj2" fmla="val 40579"/>
              </a:avLst>
            </a:prstGeom>
            <a:solidFill>
              <a:srgbClr val="144E67"/>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49" name="TextBox 20"/>
            <p:cNvSpPr txBox="1">
              <a:spLocks noChangeArrowheads="1"/>
            </p:cNvSpPr>
            <p:nvPr/>
          </p:nvSpPr>
          <p:spPr bwMode="auto">
            <a:xfrm>
              <a:off x="7505095" y="193031"/>
              <a:ext cx="397946"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728758"/>
              <a:r>
                <a:rPr lang="en-US" altLang="en-US" sz="1680" dirty="0">
                  <a:solidFill>
                    <a:prstClr val="white"/>
                  </a:solidFill>
                </a:rPr>
                <a:t>ITIL ?</a:t>
              </a:r>
              <a:endParaRPr lang="he-IL" altLang="en-US" sz="1680" dirty="0">
                <a:solidFill>
                  <a:prstClr val="white"/>
                </a:solidFill>
              </a:endParaRPr>
            </a:p>
          </p:txBody>
        </p:sp>
      </p:grpSp>
      <p:grpSp>
        <p:nvGrpSpPr>
          <p:cNvPr id="12" name="Group 11"/>
          <p:cNvGrpSpPr/>
          <p:nvPr/>
        </p:nvGrpSpPr>
        <p:grpSpPr>
          <a:xfrm>
            <a:off x="3365063" y="4286455"/>
            <a:ext cx="7979923" cy="3600025"/>
            <a:chOff x="1798363" y="2679035"/>
            <a:chExt cx="4987452" cy="2250016"/>
          </a:xfrm>
        </p:grpSpPr>
        <p:sp>
          <p:nvSpPr>
            <p:cNvPr id="25" name="Rounded Rectangle 24"/>
            <p:cNvSpPr/>
            <p:nvPr/>
          </p:nvSpPr>
          <p:spPr>
            <a:xfrm>
              <a:off x="1798363" y="2679035"/>
              <a:ext cx="4987452" cy="2250016"/>
            </a:xfrm>
            <a:prstGeom prst="roundRect">
              <a:avLst/>
            </a:prstGeom>
            <a:solidFill>
              <a:srgbClr val="104158"/>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24" name="TextBox 25"/>
            <p:cNvSpPr txBox="1">
              <a:spLocks noChangeArrowheads="1"/>
            </p:cNvSpPr>
            <p:nvPr/>
          </p:nvSpPr>
          <p:spPr bwMode="auto">
            <a:xfrm>
              <a:off x="2368429" y="2689571"/>
              <a:ext cx="3955971" cy="27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defTabSz="728758"/>
              <a:r>
                <a:rPr lang="en-US" altLang="en-US" sz="2240" b="1" dirty="0">
                  <a:solidFill>
                    <a:prstClr val="white"/>
                  </a:solidFill>
                </a:rPr>
                <a:t>Cloud Service Management and Operations (CSMO)</a:t>
              </a:r>
              <a:endParaRPr lang="he-IL" altLang="en-US" sz="1760" b="1" dirty="0">
                <a:solidFill>
                  <a:prstClr val="white"/>
                </a:solidFill>
              </a:endParaRPr>
            </a:p>
          </p:txBody>
        </p:sp>
        <p:sp>
          <p:nvSpPr>
            <p:cNvPr id="51" name="Oval 50"/>
            <p:cNvSpPr>
              <a:spLocks noChangeArrowheads="1"/>
            </p:cNvSpPr>
            <p:nvPr/>
          </p:nvSpPr>
          <p:spPr bwMode="auto">
            <a:xfrm rot="19890794">
              <a:off x="3966378" y="3214368"/>
              <a:ext cx="520966" cy="1435929"/>
            </a:xfrm>
            <a:prstGeom prst="ellipse">
              <a:avLst/>
            </a:prstGeom>
            <a:solidFill>
              <a:srgbClr val="CC0000"/>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2" name="Freeform 51"/>
            <p:cNvSpPr>
              <a:spLocks/>
            </p:cNvSpPr>
            <p:nvPr/>
          </p:nvSpPr>
          <p:spPr bwMode="auto">
            <a:xfrm rot="19890794">
              <a:off x="4003245" y="3621907"/>
              <a:ext cx="859561" cy="408049"/>
            </a:xfrm>
            <a:custGeom>
              <a:avLst/>
              <a:gdLst>
                <a:gd name="T0" fmla="*/ 1043 w 1309"/>
                <a:gd name="T1" fmla="*/ 95 h 618"/>
                <a:gd name="T2" fmla="*/ 602 w 1309"/>
                <a:gd name="T3" fmla="*/ 0 h 618"/>
                <a:gd name="T4" fmla="*/ 0 w 1309"/>
                <a:gd name="T5" fmla="*/ 602 h 618"/>
                <a:gd name="T6" fmla="*/ 301 w 1309"/>
                <a:gd name="T7" fmla="*/ 618 h 618"/>
                <a:gd name="T8" fmla="*/ 1043 w 1309"/>
                <a:gd name="T9" fmla="*/ 506 h 618"/>
                <a:gd name="T10" fmla="*/ 1309 w 1309"/>
                <a:gd name="T11" fmla="*/ 301 h 618"/>
                <a:gd name="T12" fmla="*/ 1043 w 1309"/>
                <a:gd name="T13" fmla="*/ 95 h 618"/>
              </a:gdLst>
              <a:ahLst/>
              <a:cxnLst>
                <a:cxn ang="0">
                  <a:pos x="T0" y="T1"/>
                </a:cxn>
                <a:cxn ang="0">
                  <a:pos x="T2" y="T3"/>
                </a:cxn>
                <a:cxn ang="0">
                  <a:pos x="T4" y="T5"/>
                </a:cxn>
                <a:cxn ang="0">
                  <a:pos x="T6" y="T7"/>
                </a:cxn>
                <a:cxn ang="0">
                  <a:pos x="T8" y="T9"/>
                </a:cxn>
                <a:cxn ang="0">
                  <a:pos x="T10" y="T11"/>
                </a:cxn>
                <a:cxn ang="0">
                  <a:pos x="T12" y="T13"/>
                </a:cxn>
              </a:cxnLst>
              <a:rect l="0" t="0" r="r" b="b"/>
              <a:pathLst>
                <a:path w="1309" h="618">
                  <a:moveTo>
                    <a:pt x="1043" y="95"/>
                  </a:moveTo>
                  <a:cubicBezTo>
                    <a:pt x="918" y="50"/>
                    <a:pt x="767" y="18"/>
                    <a:pt x="602" y="0"/>
                  </a:cubicBezTo>
                  <a:cubicBezTo>
                    <a:pt x="0" y="602"/>
                    <a:pt x="0" y="602"/>
                    <a:pt x="0" y="602"/>
                  </a:cubicBezTo>
                  <a:cubicBezTo>
                    <a:pt x="97" y="612"/>
                    <a:pt x="198" y="618"/>
                    <a:pt x="301" y="618"/>
                  </a:cubicBezTo>
                  <a:cubicBezTo>
                    <a:pt x="583" y="618"/>
                    <a:pt x="846" y="578"/>
                    <a:pt x="1043" y="506"/>
                  </a:cubicBezTo>
                  <a:cubicBezTo>
                    <a:pt x="1239" y="435"/>
                    <a:pt x="1309" y="353"/>
                    <a:pt x="1309" y="301"/>
                  </a:cubicBezTo>
                  <a:cubicBezTo>
                    <a:pt x="1309" y="248"/>
                    <a:pt x="1239" y="167"/>
                    <a:pt x="1043" y="95"/>
                  </a:cubicBezTo>
                  <a:close/>
                </a:path>
              </a:pathLst>
            </a:custGeom>
            <a:solidFill>
              <a:schemeClr val="accent6">
                <a:lumMod val="75000"/>
              </a:schemeClr>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3" name="Freeform 52"/>
            <p:cNvSpPr>
              <a:spLocks/>
            </p:cNvSpPr>
            <p:nvPr/>
          </p:nvSpPr>
          <p:spPr bwMode="auto">
            <a:xfrm rot="19890794">
              <a:off x="4058077" y="3207815"/>
              <a:ext cx="609470" cy="669066"/>
            </a:xfrm>
            <a:custGeom>
              <a:avLst/>
              <a:gdLst>
                <a:gd name="T0" fmla="*/ 552 w 928"/>
                <a:gd name="T1" fmla="*/ 303 h 1013"/>
                <a:gd name="T2" fmla="*/ 816 w 928"/>
                <a:gd name="T3" fmla="*/ 1013 h 1013"/>
                <a:gd name="T4" fmla="*/ 927 w 928"/>
                <a:gd name="T5" fmla="*/ 927 h 1013"/>
                <a:gd name="T6" fmla="*/ 928 w 928"/>
                <a:gd name="T7" fmla="*/ 927 h 1013"/>
                <a:gd name="T8" fmla="*/ 656 w 928"/>
                <a:gd name="T9" fmla="*/ 271 h 1013"/>
                <a:gd name="T10" fmla="*/ 0 w 928"/>
                <a:gd name="T11" fmla="*/ 0 h 1013"/>
                <a:gd name="T12" fmla="*/ 552 w 928"/>
                <a:gd name="T13" fmla="*/ 303 h 1013"/>
              </a:gdLst>
              <a:ahLst/>
              <a:cxnLst>
                <a:cxn ang="0">
                  <a:pos x="T0" y="T1"/>
                </a:cxn>
                <a:cxn ang="0">
                  <a:pos x="T2" y="T3"/>
                </a:cxn>
                <a:cxn ang="0">
                  <a:pos x="T4" y="T5"/>
                </a:cxn>
                <a:cxn ang="0">
                  <a:pos x="T6" y="T7"/>
                </a:cxn>
                <a:cxn ang="0">
                  <a:pos x="T8" y="T9"/>
                </a:cxn>
                <a:cxn ang="0">
                  <a:pos x="T10" y="T11"/>
                </a:cxn>
                <a:cxn ang="0">
                  <a:pos x="T12" y="T13"/>
                </a:cxn>
              </a:cxnLst>
              <a:rect l="0" t="0" r="r" b="b"/>
              <a:pathLst>
                <a:path w="928" h="1013">
                  <a:moveTo>
                    <a:pt x="552" y="303"/>
                  </a:moveTo>
                  <a:cubicBezTo>
                    <a:pt x="703" y="499"/>
                    <a:pt x="816" y="766"/>
                    <a:pt x="816" y="1013"/>
                  </a:cubicBezTo>
                  <a:cubicBezTo>
                    <a:pt x="891" y="974"/>
                    <a:pt x="920" y="941"/>
                    <a:pt x="927" y="927"/>
                  </a:cubicBezTo>
                  <a:cubicBezTo>
                    <a:pt x="928" y="927"/>
                    <a:pt x="928" y="927"/>
                    <a:pt x="928" y="927"/>
                  </a:cubicBezTo>
                  <a:cubicBezTo>
                    <a:pt x="928" y="679"/>
                    <a:pt x="831" y="446"/>
                    <a:pt x="656" y="271"/>
                  </a:cubicBezTo>
                  <a:cubicBezTo>
                    <a:pt x="481" y="96"/>
                    <a:pt x="248" y="0"/>
                    <a:pt x="0" y="0"/>
                  </a:cubicBezTo>
                  <a:cubicBezTo>
                    <a:pt x="248" y="0"/>
                    <a:pt x="503" y="239"/>
                    <a:pt x="552" y="303"/>
                  </a:cubicBezTo>
                  <a:close/>
                </a:path>
              </a:pathLst>
            </a:custGeom>
            <a:solidFill>
              <a:srgbClr val="49BBD1"/>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4" name="Freeform 53"/>
            <p:cNvSpPr>
              <a:spLocks/>
            </p:cNvSpPr>
            <p:nvPr/>
          </p:nvSpPr>
          <p:spPr bwMode="auto">
            <a:xfrm rot="19890794">
              <a:off x="4062542" y="3225508"/>
              <a:ext cx="535717" cy="669066"/>
            </a:xfrm>
            <a:custGeom>
              <a:avLst/>
              <a:gdLst>
                <a:gd name="T0" fmla="*/ 0 w 816"/>
                <a:gd name="T1" fmla="*/ 0 h 1013"/>
                <a:gd name="T2" fmla="*/ 0 w 816"/>
                <a:gd name="T3" fmla="*/ 927 h 1013"/>
                <a:gd name="T4" fmla="*/ 816 w 816"/>
                <a:gd name="T5" fmla="*/ 1013 h 1013"/>
                <a:gd name="T6" fmla="*/ 552 w 816"/>
                <a:gd name="T7" fmla="*/ 285 h 1013"/>
                <a:gd name="T8" fmla="*/ 0 w 816"/>
                <a:gd name="T9" fmla="*/ 0 h 1013"/>
              </a:gdLst>
              <a:ahLst/>
              <a:cxnLst>
                <a:cxn ang="0">
                  <a:pos x="T0" y="T1"/>
                </a:cxn>
                <a:cxn ang="0">
                  <a:pos x="T2" y="T3"/>
                </a:cxn>
                <a:cxn ang="0">
                  <a:pos x="T4" y="T5"/>
                </a:cxn>
                <a:cxn ang="0">
                  <a:pos x="T6" y="T7"/>
                </a:cxn>
                <a:cxn ang="0">
                  <a:pos x="T8" y="T9"/>
                </a:cxn>
              </a:cxnLst>
              <a:rect l="0" t="0" r="r" b="b"/>
              <a:pathLst>
                <a:path w="816" h="1013">
                  <a:moveTo>
                    <a:pt x="0" y="0"/>
                  </a:moveTo>
                  <a:cubicBezTo>
                    <a:pt x="0" y="927"/>
                    <a:pt x="0" y="927"/>
                    <a:pt x="0" y="927"/>
                  </a:cubicBezTo>
                  <a:cubicBezTo>
                    <a:pt x="816" y="1013"/>
                    <a:pt x="816" y="1013"/>
                    <a:pt x="816" y="1013"/>
                  </a:cubicBezTo>
                  <a:cubicBezTo>
                    <a:pt x="816" y="766"/>
                    <a:pt x="727" y="461"/>
                    <a:pt x="552" y="285"/>
                  </a:cubicBezTo>
                  <a:cubicBezTo>
                    <a:pt x="412" y="145"/>
                    <a:pt x="248" y="0"/>
                    <a:pt x="0" y="0"/>
                  </a:cubicBezTo>
                  <a:close/>
                </a:path>
              </a:pathLst>
            </a:custGeom>
            <a:solidFill>
              <a:srgbClr val="31828E"/>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5" name="Freeform 54"/>
            <p:cNvSpPr>
              <a:spLocks/>
            </p:cNvSpPr>
            <p:nvPr/>
          </p:nvSpPr>
          <p:spPr bwMode="auto">
            <a:xfrm rot="19890794">
              <a:off x="4002646" y="3348135"/>
              <a:ext cx="527000" cy="636692"/>
            </a:xfrm>
            <a:custGeom>
              <a:avLst/>
              <a:gdLst>
                <a:gd name="T0" fmla="*/ 803 w 803"/>
                <a:gd name="T1" fmla="*/ 876 h 964"/>
                <a:gd name="T2" fmla="*/ 589 w 803"/>
                <a:gd name="T3" fmla="*/ 279 h 964"/>
                <a:gd name="T4" fmla="*/ 156 w 803"/>
                <a:gd name="T5" fmla="*/ 0 h 964"/>
                <a:gd name="T6" fmla="*/ 101 w 803"/>
                <a:gd name="T7" fmla="*/ 120 h 964"/>
                <a:gd name="T8" fmla="*/ 4 w 803"/>
                <a:gd name="T9" fmla="*/ 654 h 964"/>
                <a:gd name="T10" fmla="*/ 0 w 803"/>
                <a:gd name="T11" fmla="*/ 807 h 964"/>
                <a:gd name="T12" fmla="*/ 4 w 803"/>
                <a:gd name="T13" fmla="*/ 959 h 964"/>
                <a:gd name="T14" fmla="*/ 156 w 803"/>
                <a:gd name="T15" fmla="*/ 964 h 964"/>
                <a:gd name="T16" fmla="*/ 309 w 803"/>
                <a:gd name="T17" fmla="*/ 959 h 964"/>
                <a:gd name="T18" fmla="*/ 803 w 803"/>
                <a:gd name="T19" fmla="*/ 876 h 964"/>
                <a:gd name="T20" fmla="*/ 803 w 803"/>
                <a:gd name="T21" fmla="*/ 876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3" h="964">
                  <a:moveTo>
                    <a:pt x="803" y="876"/>
                  </a:moveTo>
                  <a:cubicBezTo>
                    <a:pt x="784" y="654"/>
                    <a:pt x="705" y="419"/>
                    <a:pt x="589" y="279"/>
                  </a:cubicBezTo>
                  <a:cubicBezTo>
                    <a:pt x="455" y="120"/>
                    <a:pt x="322" y="25"/>
                    <a:pt x="156" y="0"/>
                  </a:cubicBezTo>
                  <a:cubicBezTo>
                    <a:pt x="140" y="27"/>
                    <a:pt x="121" y="66"/>
                    <a:pt x="101" y="120"/>
                  </a:cubicBezTo>
                  <a:cubicBezTo>
                    <a:pt x="49" y="265"/>
                    <a:pt x="15" y="450"/>
                    <a:pt x="4" y="654"/>
                  </a:cubicBezTo>
                  <a:cubicBezTo>
                    <a:pt x="1" y="704"/>
                    <a:pt x="0" y="755"/>
                    <a:pt x="0" y="807"/>
                  </a:cubicBezTo>
                  <a:cubicBezTo>
                    <a:pt x="0" y="859"/>
                    <a:pt x="1" y="910"/>
                    <a:pt x="4" y="959"/>
                  </a:cubicBezTo>
                  <a:cubicBezTo>
                    <a:pt x="54" y="962"/>
                    <a:pt x="105" y="964"/>
                    <a:pt x="156" y="964"/>
                  </a:cubicBezTo>
                  <a:cubicBezTo>
                    <a:pt x="208" y="964"/>
                    <a:pt x="259" y="962"/>
                    <a:pt x="309" y="959"/>
                  </a:cubicBezTo>
                  <a:cubicBezTo>
                    <a:pt x="495" y="949"/>
                    <a:pt x="665" y="920"/>
                    <a:pt x="803" y="876"/>
                  </a:cubicBezTo>
                  <a:cubicBezTo>
                    <a:pt x="803" y="876"/>
                    <a:pt x="803" y="876"/>
                    <a:pt x="803" y="876"/>
                  </a:cubicBezTo>
                  <a:close/>
                </a:path>
              </a:pathLst>
            </a:custGeom>
            <a:solidFill>
              <a:srgbClr val="36A853"/>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6" name="Freeform 55"/>
            <p:cNvSpPr>
              <a:spLocks/>
            </p:cNvSpPr>
            <p:nvPr/>
          </p:nvSpPr>
          <p:spPr bwMode="auto">
            <a:xfrm rot="19890794">
              <a:off x="3555728" y="3385828"/>
              <a:ext cx="714066" cy="1435929"/>
            </a:xfrm>
            <a:custGeom>
              <a:avLst/>
              <a:gdLst>
                <a:gd name="T0" fmla="*/ 1087 w 1087"/>
                <a:gd name="T1" fmla="*/ 0 h 2174"/>
                <a:gd name="T2" fmla="*/ 0 w 1087"/>
                <a:gd name="T3" fmla="*/ 1087 h 2174"/>
                <a:gd name="T4" fmla="*/ 1087 w 1087"/>
                <a:gd name="T5" fmla="*/ 2174 h 2174"/>
                <a:gd name="T6" fmla="*/ 1087 w 1087"/>
                <a:gd name="T7" fmla="*/ 2174 h 2174"/>
                <a:gd name="T8" fmla="*/ 691 w 1087"/>
                <a:gd name="T9" fmla="*/ 1087 h 2174"/>
                <a:gd name="T10" fmla="*/ 1087 w 1087"/>
                <a:gd name="T11" fmla="*/ 0 h 2174"/>
              </a:gdLst>
              <a:ahLst/>
              <a:cxnLst>
                <a:cxn ang="0">
                  <a:pos x="T0" y="T1"/>
                </a:cxn>
                <a:cxn ang="0">
                  <a:pos x="T2" y="T3"/>
                </a:cxn>
                <a:cxn ang="0">
                  <a:pos x="T4" y="T5"/>
                </a:cxn>
                <a:cxn ang="0">
                  <a:pos x="T6" y="T7"/>
                </a:cxn>
                <a:cxn ang="0">
                  <a:pos x="T8" y="T9"/>
                </a:cxn>
                <a:cxn ang="0">
                  <a:pos x="T10" y="T11"/>
                </a:cxn>
              </a:cxnLst>
              <a:rect l="0" t="0" r="r" b="b"/>
              <a:pathLst>
                <a:path w="1087" h="2174">
                  <a:moveTo>
                    <a:pt x="1087" y="0"/>
                  </a:moveTo>
                  <a:cubicBezTo>
                    <a:pt x="487" y="0"/>
                    <a:pt x="0" y="486"/>
                    <a:pt x="0" y="1087"/>
                  </a:cubicBezTo>
                  <a:cubicBezTo>
                    <a:pt x="0" y="1687"/>
                    <a:pt x="487" y="2174"/>
                    <a:pt x="1087" y="2174"/>
                  </a:cubicBezTo>
                  <a:cubicBezTo>
                    <a:pt x="1087" y="2174"/>
                    <a:pt x="1087" y="2174"/>
                    <a:pt x="1087" y="2174"/>
                  </a:cubicBezTo>
                  <a:cubicBezTo>
                    <a:pt x="868" y="2174"/>
                    <a:pt x="691" y="1687"/>
                    <a:pt x="691" y="1087"/>
                  </a:cubicBezTo>
                  <a:cubicBezTo>
                    <a:pt x="691" y="486"/>
                    <a:pt x="868" y="0"/>
                    <a:pt x="1087" y="0"/>
                  </a:cubicBezTo>
                  <a:close/>
                </a:path>
              </a:pathLst>
            </a:custGeom>
            <a:solidFill>
              <a:srgbClr val="FF0000"/>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sp>
          <p:nvSpPr>
            <p:cNvPr id="57" name="Freeform 56"/>
            <p:cNvSpPr>
              <a:spLocks/>
            </p:cNvSpPr>
            <p:nvPr/>
          </p:nvSpPr>
          <p:spPr bwMode="auto">
            <a:xfrm rot="19890794">
              <a:off x="4158503" y="3781228"/>
              <a:ext cx="859561" cy="665019"/>
            </a:xfrm>
            <a:custGeom>
              <a:avLst/>
              <a:gdLst>
                <a:gd name="T0" fmla="*/ 1309 w 1309"/>
                <a:gd name="T1" fmla="*/ 0 h 1007"/>
                <a:gd name="T2" fmla="*/ 1043 w 1309"/>
                <a:gd name="T3" fmla="*/ 205 h 1007"/>
                <a:gd name="T4" fmla="*/ 301 w 1309"/>
                <a:gd name="T5" fmla="*/ 317 h 1007"/>
                <a:gd name="T6" fmla="*/ 0 w 1309"/>
                <a:gd name="T7" fmla="*/ 301 h 1007"/>
                <a:gd name="T8" fmla="*/ 96 w 1309"/>
                <a:gd name="T9" fmla="*/ 741 h 1007"/>
                <a:gd name="T10" fmla="*/ 301 w 1309"/>
                <a:gd name="T11" fmla="*/ 1007 h 1007"/>
                <a:gd name="T12" fmla="*/ 301 w 1309"/>
                <a:gd name="T13" fmla="*/ 1007 h 1007"/>
                <a:gd name="T14" fmla="*/ 1013 w 1309"/>
                <a:gd name="T15" fmla="*/ 712 h 1007"/>
                <a:gd name="T16" fmla="*/ 1309 w 1309"/>
                <a:gd name="T17"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 h="1007">
                  <a:moveTo>
                    <a:pt x="1309" y="0"/>
                  </a:moveTo>
                  <a:cubicBezTo>
                    <a:pt x="1308" y="52"/>
                    <a:pt x="1238" y="134"/>
                    <a:pt x="1043" y="205"/>
                  </a:cubicBezTo>
                  <a:cubicBezTo>
                    <a:pt x="846" y="277"/>
                    <a:pt x="583" y="317"/>
                    <a:pt x="301" y="317"/>
                  </a:cubicBezTo>
                  <a:cubicBezTo>
                    <a:pt x="198" y="317"/>
                    <a:pt x="97" y="311"/>
                    <a:pt x="0" y="301"/>
                  </a:cubicBezTo>
                  <a:cubicBezTo>
                    <a:pt x="18" y="466"/>
                    <a:pt x="51" y="617"/>
                    <a:pt x="96" y="741"/>
                  </a:cubicBezTo>
                  <a:cubicBezTo>
                    <a:pt x="167" y="937"/>
                    <a:pt x="249" y="1007"/>
                    <a:pt x="301" y="1007"/>
                  </a:cubicBezTo>
                  <a:cubicBezTo>
                    <a:pt x="301" y="1007"/>
                    <a:pt x="301" y="1007"/>
                    <a:pt x="301" y="1007"/>
                  </a:cubicBezTo>
                  <a:cubicBezTo>
                    <a:pt x="570" y="1007"/>
                    <a:pt x="823" y="902"/>
                    <a:pt x="1013" y="712"/>
                  </a:cubicBezTo>
                  <a:cubicBezTo>
                    <a:pt x="1204" y="522"/>
                    <a:pt x="1308" y="269"/>
                    <a:pt x="1309" y="0"/>
                  </a:cubicBezTo>
                  <a:close/>
                </a:path>
              </a:pathLst>
            </a:custGeom>
            <a:solidFill>
              <a:srgbClr val="FFC000"/>
            </a:solidFill>
            <a:ln>
              <a:noFill/>
            </a:ln>
          </p:spPr>
          <p:txBody>
            <a:bodyPr vert="horz" wrap="square" lIns="109728" tIns="54864" rIns="109728" bIns="54864" numCol="1" anchor="t" anchorCtr="0" compatLnSpc="1">
              <a:prstTxWarp prst="textNoShape">
                <a:avLst/>
              </a:prstTxWarp>
            </a:bodyPr>
            <a:lstStyle/>
            <a:p>
              <a:pPr defTabSz="728758"/>
              <a:endParaRPr lang="id-ID" sz="1760">
                <a:solidFill>
                  <a:prstClr val="white"/>
                </a:solidFill>
                <a:latin typeface="Corbel"/>
              </a:endParaRPr>
            </a:p>
          </p:txBody>
        </p:sp>
        <p:cxnSp>
          <p:nvCxnSpPr>
            <p:cNvPr id="58" name="Straight Connector 57"/>
            <p:cNvCxnSpPr/>
            <p:nvPr/>
          </p:nvCxnSpPr>
          <p:spPr>
            <a:xfrm flipV="1">
              <a:off x="4534624" y="3177173"/>
              <a:ext cx="259906" cy="259906"/>
            </a:xfrm>
            <a:prstGeom prst="line">
              <a:avLst/>
            </a:prstGeom>
            <a:ln w="19050">
              <a:solidFill>
                <a:srgbClr val="31828E"/>
              </a:solidFill>
              <a:headEnd type="oval"/>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792053" y="3177828"/>
              <a:ext cx="519505" cy="0"/>
            </a:xfrm>
            <a:prstGeom prst="straightConnector1">
              <a:avLst/>
            </a:prstGeom>
            <a:ln w="19050">
              <a:solidFill>
                <a:srgbClr val="31828E"/>
              </a:solidFill>
              <a:tailEnd type="diamon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rot="10800000" flipV="1">
              <a:off x="3475023" y="4222075"/>
              <a:ext cx="259906" cy="259906"/>
            </a:xfrm>
            <a:prstGeom prst="line">
              <a:avLst/>
            </a:prstGeom>
            <a:ln w="19050">
              <a:solidFill>
                <a:srgbClr val="CC0000"/>
              </a:solidFill>
              <a:headEnd type="ova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8100000">
              <a:off x="3303000" y="4409557"/>
              <a:ext cx="145826" cy="145826"/>
            </a:xfrm>
            <a:prstGeom prst="straightConnector1">
              <a:avLst/>
            </a:prstGeom>
            <a:ln w="19050">
              <a:solidFill>
                <a:srgbClr val="CC0000"/>
              </a:solidFill>
              <a:tailEnd type="diamon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3692409" y="3157067"/>
              <a:ext cx="444963" cy="402339"/>
            </a:xfrm>
            <a:prstGeom prst="line">
              <a:avLst/>
            </a:prstGeom>
            <a:ln w="19050">
              <a:solidFill>
                <a:schemeClr val="accent4">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2983498" y="3157966"/>
              <a:ext cx="712305" cy="0"/>
            </a:xfrm>
            <a:prstGeom prst="straightConnector1">
              <a:avLst/>
            </a:prstGeom>
            <a:ln w="19050">
              <a:solidFill>
                <a:schemeClr val="accent4">
                  <a:lumMod val="75000"/>
                </a:schemeClr>
              </a:solidFill>
              <a:tailEnd type="diamon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10800000" flipH="1" flipV="1">
              <a:off x="4723784" y="4221693"/>
              <a:ext cx="259906" cy="259906"/>
            </a:xfrm>
            <a:prstGeom prst="line">
              <a:avLst/>
            </a:prstGeom>
            <a:ln w="19050">
              <a:solidFill>
                <a:srgbClr val="CF8B03"/>
              </a:solidFill>
              <a:headEnd type="oval"/>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rot="13500000" flipH="1">
              <a:off x="5009887" y="4408030"/>
              <a:ext cx="145826" cy="145826"/>
            </a:xfrm>
            <a:prstGeom prst="straightConnector1">
              <a:avLst/>
            </a:prstGeom>
            <a:ln w="19050">
              <a:solidFill>
                <a:srgbClr val="CF8B03"/>
              </a:solidFill>
              <a:tailEnd type="diamon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383122" y="3049569"/>
              <a:ext cx="1195571" cy="427040"/>
            </a:xfrm>
            <a:prstGeom prst="rect">
              <a:avLst/>
            </a:prstGeom>
            <a:noFill/>
          </p:spPr>
          <p:txBody>
            <a:bodyPr wrap="square" rtlCol="0">
              <a:spAutoFit/>
            </a:bodyPr>
            <a:lstStyle/>
            <a:p>
              <a:pPr defTabSz="728758"/>
              <a:r>
                <a:rPr lang="en-US" sz="1920" dirty="0">
                  <a:solidFill>
                    <a:prstClr val="white"/>
                  </a:solidFill>
                  <a:latin typeface="Corbel"/>
                </a:rPr>
                <a:t>Environment Ops</a:t>
              </a:r>
            </a:p>
          </p:txBody>
        </p:sp>
        <p:sp>
          <p:nvSpPr>
            <p:cNvPr id="67" name="TextBox 66"/>
            <p:cNvSpPr txBox="1"/>
            <p:nvPr/>
          </p:nvSpPr>
          <p:spPr>
            <a:xfrm>
              <a:off x="2307722" y="3046856"/>
              <a:ext cx="621605" cy="242374"/>
            </a:xfrm>
            <a:prstGeom prst="rect">
              <a:avLst/>
            </a:prstGeom>
            <a:noFill/>
          </p:spPr>
          <p:txBody>
            <a:bodyPr wrap="none" rtlCol="0">
              <a:spAutoFit/>
            </a:bodyPr>
            <a:lstStyle/>
            <a:p>
              <a:pPr algn="r" defTabSz="728758"/>
              <a:r>
                <a:rPr lang="id-ID" sz="1920">
                  <a:solidFill>
                    <a:prstClr val="white"/>
                  </a:solidFill>
                  <a:latin typeface="Corbel"/>
                </a:rPr>
                <a:t>DevOps</a:t>
              </a:r>
              <a:endParaRPr lang="id-ID" sz="1920" dirty="0">
                <a:solidFill>
                  <a:prstClr val="white"/>
                </a:solidFill>
                <a:latin typeface="Corbel"/>
              </a:endParaRPr>
            </a:p>
          </p:txBody>
        </p:sp>
        <p:sp>
          <p:nvSpPr>
            <p:cNvPr id="68" name="TextBox 67"/>
            <p:cNvSpPr txBox="1"/>
            <p:nvPr/>
          </p:nvSpPr>
          <p:spPr>
            <a:xfrm>
              <a:off x="5267239" y="4321907"/>
              <a:ext cx="1026123" cy="427040"/>
            </a:xfrm>
            <a:prstGeom prst="rect">
              <a:avLst/>
            </a:prstGeom>
            <a:noFill/>
          </p:spPr>
          <p:txBody>
            <a:bodyPr wrap="none" rtlCol="0">
              <a:spAutoFit/>
            </a:bodyPr>
            <a:lstStyle/>
            <a:p>
              <a:pPr defTabSz="728758"/>
              <a:r>
                <a:rPr lang="en-US" sz="1920" dirty="0">
                  <a:solidFill>
                    <a:prstClr val="white"/>
                  </a:solidFill>
                  <a:latin typeface="Corbel"/>
                </a:rPr>
                <a:t>Site Reliability</a:t>
              </a:r>
            </a:p>
            <a:p>
              <a:pPr defTabSz="728758"/>
              <a:r>
                <a:rPr lang="en-US" sz="1920" dirty="0">
                  <a:solidFill>
                    <a:prstClr val="white"/>
                  </a:solidFill>
                  <a:latin typeface="Corbel"/>
                </a:rPr>
                <a:t>Engineering</a:t>
              </a:r>
            </a:p>
          </p:txBody>
        </p:sp>
        <p:sp>
          <p:nvSpPr>
            <p:cNvPr id="69" name="TextBox 68"/>
            <p:cNvSpPr txBox="1"/>
            <p:nvPr/>
          </p:nvSpPr>
          <p:spPr>
            <a:xfrm>
              <a:off x="1884576" y="4241522"/>
              <a:ext cx="1770902" cy="611706"/>
            </a:xfrm>
            <a:prstGeom prst="rect">
              <a:avLst/>
            </a:prstGeom>
            <a:noFill/>
          </p:spPr>
          <p:txBody>
            <a:bodyPr wrap="square" rtlCol="0">
              <a:spAutoFit/>
            </a:bodyPr>
            <a:lstStyle/>
            <a:p>
              <a:pPr algn="ctr" defTabSz="728758"/>
              <a:r>
                <a:rPr lang="en-US" sz="1920" dirty="0">
                  <a:solidFill>
                    <a:prstClr val="white"/>
                  </a:solidFill>
                  <a:latin typeface="Corbel"/>
                </a:rPr>
                <a:t>Service </a:t>
              </a:r>
              <a:br>
                <a:rPr lang="en-US" sz="1920" dirty="0">
                  <a:solidFill>
                    <a:prstClr val="white"/>
                  </a:solidFill>
                  <a:latin typeface="Corbel"/>
                </a:rPr>
              </a:br>
              <a:r>
                <a:rPr lang="en-US" sz="1920" dirty="0">
                  <a:solidFill>
                    <a:prstClr val="white"/>
                  </a:solidFill>
                  <a:latin typeface="Corbel"/>
                </a:rPr>
                <a:t>Management,</a:t>
              </a:r>
            </a:p>
            <a:p>
              <a:pPr algn="ctr" defTabSz="728758"/>
              <a:r>
                <a:rPr lang="en-US" sz="1920" dirty="0">
                  <a:solidFill>
                    <a:prstClr val="white"/>
                  </a:solidFill>
                  <a:latin typeface="Corbel"/>
                </a:rPr>
                <a:t>ITIL, IT4IT, </a:t>
              </a:r>
              <a:r>
                <a:rPr lang="en-US" sz="1920" dirty="0" err="1">
                  <a:solidFill>
                    <a:prstClr val="white"/>
                  </a:solidFill>
                  <a:latin typeface="Corbel"/>
                </a:rPr>
                <a:t>ZeroOutage</a:t>
              </a:r>
              <a:endParaRPr lang="en-US" sz="1920" dirty="0">
                <a:solidFill>
                  <a:prstClr val="white"/>
                </a:solidFill>
                <a:latin typeface="Corbel"/>
              </a:endParaRPr>
            </a:p>
          </p:txBody>
        </p:sp>
      </p:grpSp>
    </p:spTree>
    <p:extLst>
      <p:ext uri="{BB962C8B-B14F-4D97-AF65-F5344CB8AC3E}">
        <p14:creationId xmlns:p14="http://schemas.microsoft.com/office/powerpoint/2010/main" val="3058115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p:cNvSpPr/>
          <p:nvPr/>
        </p:nvSpPr>
        <p:spPr>
          <a:xfrm>
            <a:off x="6427653" y="3501015"/>
            <a:ext cx="6888720" cy="4694446"/>
          </a:xfrm>
          <a:prstGeom prst="roundRect">
            <a:avLst>
              <a:gd name="adj" fmla="val 550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a:t>
            </a:r>
            <a:endParaRPr lang="en-US" sz="2880" b="1" dirty="0">
              <a:solidFill>
                <a:srgbClr val="FFFF00"/>
              </a:solidFill>
              <a:latin typeface="Arial" charset="0"/>
              <a:ea typeface="Arial" charset="0"/>
              <a:cs typeface="Arial" charset="0"/>
            </a:endParaRPr>
          </a:p>
        </p:txBody>
      </p:sp>
      <p:sp>
        <p:nvSpPr>
          <p:cNvPr id="185" name="TextBox 184"/>
          <p:cNvSpPr txBox="1"/>
          <p:nvPr/>
        </p:nvSpPr>
        <p:spPr>
          <a:xfrm>
            <a:off x="5964044" y="1157322"/>
            <a:ext cx="8416779" cy="1356214"/>
          </a:xfrm>
          <a:prstGeom prst="rect">
            <a:avLst/>
          </a:prstGeom>
          <a:noFill/>
        </p:spPr>
        <p:txBody>
          <a:bodyPr wrap="square" rtlCol="0" anchor="t" anchorCtr="0">
            <a:noAutofit/>
          </a:bodyPr>
          <a:lstStyle/>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Cloud Service Management and Operations refers to the entirety of activities – organized in persona, processes, and tools – that are performed by an organization to plan, design, deliver, operate and control IT and Cloud services offered to customers..</a:t>
            </a:r>
          </a:p>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Assure Availability and Performance of applications running on the IBM Cloud platform, given the target SLA of 99.99% availability for applications</a:t>
            </a:r>
          </a:p>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Reduce mean-time-to-repair to restore service as quickly as possible</a:t>
            </a:r>
          </a:p>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Managing and controlling operational risks and threats</a:t>
            </a:r>
          </a:p>
          <a:p>
            <a:pPr marL="139066" indent="-139066" defTabSz="728758">
              <a:lnSpc>
                <a:spcPct val="90000"/>
              </a:lnSpc>
              <a:spcBef>
                <a:spcPts val="720"/>
              </a:spcBef>
              <a:buFont typeface="Arial" panose="020B0604020202020204" pitchFamily="34" charset="0"/>
              <a:buChar char="•"/>
            </a:pPr>
            <a:endParaRPr lang="de-DE" sz="1920" dirty="0">
              <a:solidFill>
                <a:prstClr val="white"/>
              </a:solidFill>
              <a:latin typeface="Arial Narrow" panose="020B0606020202030204" pitchFamily="34" charset="0"/>
            </a:endParaRPr>
          </a:p>
          <a:p>
            <a:pPr marL="139066" indent="-139066" defTabSz="728758">
              <a:lnSpc>
                <a:spcPct val="90000"/>
              </a:lnSpc>
              <a:spcBef>
                <a:spcPts val="720"/>
              </a:spcBef>
              <a:buFont typeface="Arial" panose="020B0604020202020204" pitchFamily="34" charset="0"/>
              <a:buChar char="•"/>
            </a:pPr>
            <a:endParaRPr lang="de-DE" sz="1920" dirty="0">
              <a:solidFill>
                <a:prstClr val="white"/>
              </a:solidFill>
              <a:latin typeface="Arial Narrow" panose="020B0606020202030204" pitchFamily="34" charset="0"/>
            </a:endParaRPr>
          </a:p>
        </p:txBody>
      </p:sp>
      <p:sp>
        <p:nvSpPr>
          <p:cNvPr id="186" name="Half Frame 185"/>
          <p:cNvSpPr/>
          <p:nvPr/>
        </p:nvSpPr>
        <p:spPr>
          <a:xfrm>
            <a:off x="5720041" y="953100"/>
            <a:ext cx="387274" cy="2117106"/>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pic>
        <p:nvPicPr>
          <p:cNvPr id="3074" name="Picture 2" descr="CSMO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5309" y="3569122"/>
            <a:ext cx="6537714" cy="4457014"/>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p:cNvGrpSpPr/>
          <p:nvPr/>
        </p:nvGrpSpPr>
        <p:grpSpPr>
          <a:xfrm>
            <a:off x="835152" y="897345"/>
            <a:ext cx="5587962" cy="7171650"/>
            <a:chOff x="521970" y="560840"/>
            <a:chExt cx="3492476" cy="4582660"/>
          </a:xfrm>
        </p:grpSpPr>
        <p:cxnSp>
          <p:nvCxnSpPr>
            <p:cNvPr id="56" name="Straight Arrow Connector 55"/>
            <p:cNvCxnSpPr/>
            <p:nvPr/>
          </p:nvCxnSpPr>
          <p:spPr>
            <a:xfrm>
              <a:off x="636244" y="560840"/>
              <a:ext cx="0" cy="458266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27"/>
            <p:cNvSpPr>
              <a:spLocks noChangeArrowheads="1"/>
            </p:cNvSpPr>
            <p:nvPr/>
          </p:nvSpPr>
          <p:spPr bwMode="auto">
            <a:xfrm>
              <a:off x="798780" y="612527"/>
              <a:ext cx="2489852"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rId4" action="ppaction://hlinksldjump"/>
                </a:rPr>
                <a:t>Operations Transformation</a:t>
              </a:r>
              <a:endParaRPr lang="en-US" altLang="en-US" sz="1680" b="1" dirty="0">
                <a:solidFill>
                  <a:prstClr val="white"/>
                </a:solidFill>
                <a:cs typeface="Arial" panose="020B0604020202020204" pitchFamily="34" charset="0"/>
              </a:endParaRPr>
            </a:p>
          </p:txBody>
        </p:sp>
        <p:sp>
          <p:nvSpPr>
            <p:cNvPr id="58" name="Rectangle 27"/>
            <p:cNvSpPr>
              <a:spLocks noChangeArrowheads="1"/>
            </p:cNvSpPr>
            <p:nvPr/>
          </p:nvSpPr>
          <p:spPr bwMode="auto">
            <a:xfrm>
              <a:off x="798780" y="894029"/>
              <a:ext cx="2345473"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Incident Management</a:t>
              </a:r>
              <a:endParaRPr lang="en-US" altLang="en-US" sz="1680" b="1" dirty="0">
                <a:solidFill>
                  <a:prstClr val="white"/>
                </a:solidFill>
                <a:cs typeface="Arial" panose="020B0604020202020204" pitchFamily="34" charset="0"/>
              </a:endParaRPr>
            </a:p>
          </p:txBody>
        </p:sp>
        <p:sp>
          <p:nvSpPr>
            <p:cNvPr id="59" name="Rectangle 27"/>
            <p:cNvSpPr>
              <a:spLocks noChangeArrowheads="1"/>
            </p:cNvSpPr>
            <p:nvPr/>
          </p:nvSpPr>
          <p:spPr bwMode="auto">
            <a:xfrm>
              <a:off x="798780" y="1706477"/>
              <a:ext cx="2267150"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Dashboarding &amp; Reporting</a:t>
              </a:r>
              <a:endParaRPr lang="en-US" altLang="en-US" sz="1680" b="1" dirty="0">
                <a:solidFill>
                  <a:prstClr val="white"/>
                </a:solidFill>
                <a:cs typeface="Arial" panose="020B0604020202020204" pitchFamily="34" charset="0"/>
              </a:endParaRPr>
            </a:p>
          </p:txBody>
        </p:sp>
        <p:sp>
          <p:nvSpPr>
            <p:cNvPr id="60" name="Rectangle 27"/>
            <p:cNvSpPr>
              <a:spLocks noChangeArrowheads="1"/>
            </p:cNvSpPr>
            <p:nvPr/>
          </p:nvSpPr>
          <p:spPr bwMode="auto">
            <a:xfrm>
              <a:off x="798780" y="1987971"/>
              <a:ext cx="2742486"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Operations</a:t>
              </a:r>
              <a:endParaRPr lang="en-US" altLang="en-US" sz="1680" b="1" dirty="0">
                <a:solidFill>
                  <a:prstClr val="white"/>
                </a:solidFill>
                <a:cs typeface="Arial" panose="020B0604020202020204" pitchFamily="34" charset="0"/>
              </a:endParaRPr>
            </a:p>
          </p:txBody>
        </p:sp>
        <p:sp>
          <p:nvSpPr>
            <p:cNvPr id="61" name="Rectangle 27"/>
            <p:cNvSpPr>
              <a:spLocks noChangeArrowheads="1"/>
            </p:cNvSpPr>
            <p:nvPr/>
          </p:nvSpPr>
          <p:spPr bwMode="auto">
            <a:xfrm>
              <a:off x="798780" y="2269474"/>
              <a:ext cx="2152650"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Compliance</a:t>
              </a:r>
              <a:endParaRPr lang="it-IT" altLang="en-US" sz="1680" b="1" dirty="0">
                <a:solidFill>
                  <a:prstClr val="white"/>
                </a:solidFill>
                <a:cs typeface="Arial" panose="020B0604020202020204" pitchFamily="34" charset="0"/>
              </a:endParaRPr>
            </a:p>
          </p:txBody>
        </p:sp>
        <p:sp>
          <p:nvSpPr>
            <p:cNvPr id="62" name="Rectangle 27"/>
            <p:cNvSpPr>
              <a:spLocks noChangeArrowheads="1"/>
            </p:cNvSpPr>
            <p:nvPr/>
          </p:nvSpPr>
          <p:spPr bwMode="auto">
            <a:xfrm>
              <a:off x="798780" y="2550975"/>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rId5" action="ppaction://hlinksldjump"/>
                </a:rPr>
                <a:t>Build to Manage</a:t>
              </a:r>
              <a:endParaRPr lang="en-US" altLang="en-US" sz="1680" b="1" dirty="0">
                <a:solidFill>
                  <a:prstClr val="white"/>
                </a:solidFill>
                <a:cs typeface="Arial" panose="020B0604020202020204" pitchFamily="34" charset="0"/>
              </a:endParaRPr>
            </a:p>
          </p:txBody>
        </p:sp>
        <p:sp>
          <p:nvSpPr>
            <p:cNvPr id="63" name="Rectangle 62"/>
            <p:cNvSpPr/>
            <p:nvPr/>
          </p:nvSpPr>
          <p:spPr>
            <a:xfrm>
              <a:off x="803028" y="1189512"/>
              <a:ext cx="1516040" cy="207690"/>
            </a:xfrm>
            <a:prstGeom prst="rect">
              <a:avLst/>
            </a:prstGeom>
          </p:spPr>
          <p:txBody>
            <a:bodyPr wrap="none">
              <a:spAutoFit/>
            </a:bodyPr>
            <a:lstStyle/>
            <a:p>
              <a:pPr defTabSz="728758">
                <a:lnSpc>
                  <a:spcPct val="90000"/>
                </a:lnSpc>
              </a:pPr>
              <a:r>
                <a:rPr lang="de-DE" altLang="en-US" sz="1680" b="1" dirty="0">
                  <a:solidFill>
                    <a:prstClr val="white"/>
                  </a:solidFill>
                  <a:latin typeface="Arial" panose="020B0604020202020204" pitchFamily="34" charset="0"/>
                  <a:cs typeface="Arial" panose="020B0604020202020204" pitchFamily="34" charset="0"/>
                  <a:hlinkClick r:id="" action="ppaction://noaction"/>
                </a:rPr>
                <a:t>Problem </a:t>
              </a:r>
              <a:r>
                <a:rPr lang="en-US" altLang="en-US" sz="1680" b="1" dirty="0">
                  <a:solidFill>
                    <a:prstClr val="white"/>
                  </a:solidFill>
                  <a:latin typeface="Arial" panose="020B0604020202020204" pitchFamily="34" charset="0"/>
                  <a:cs typeface="Arial" panose="020B0604020202020204" pitchFamily="34" charset="0"/>
                  <a:hlinkClick r:id="" action="ppaction://noaction"/>
                </a:rPr>
                <a:t>Management</a:t>
              </a:r>
              <a:endParaRPr lang="en-US" altLang="en-US" sz="1680" b="1" dirty="0">
                <a:solidFill>
                  <a:prstClr val="white"/>
                </a:solidFill>
                <a:latin typeface="Arial" panose="020B0604020202020204" pitchFamily="34" charset="0"/>
                <a:cs typeface="Arial" panose="020B0604020202020204" pitchFamily="34" charset="0"/>
              </a:endParaRPr>
            </a:p>
          </p:txBody>
        </p:sp>
        <p:sp>
          <p:nvSpPr>
            <p:cNvPr id="64" name="Rectangle 63"/>
            <p:cNvSpPr/>
            <p:nvPr/>
          </p:nvSpPr>
          <p:spPr>
            <a:xfrm>
              <a:off x="801523" y="1452638"/>
              <a:ext cx="1470956" cy="207690"/>
            </a:xfrm>
            <a:prstGeom prst="rect">
              <a:avLst/>
            </a:prstGeom>
          </p:spPr>
          <p:txBody>
            <a:bodyPr wrap="none">
              <a:spAutoFit/>
            </a:bodyPr>
            <a:lstStyle/>
            <a:p>
              <a:pPr defTabSz="728758">
                <a:lnSpc>
                  <a:spcPct val="90000"/>
                </a:lnSpc>
              </a:pPr>
              <a:r>
                <a:rPr lang="de-DE" altLang="en-US" sz="1680" b="1" dirty="0">
                  <a:solidFill>
                    <a:prstClr val="white"/>
                  </a:solidFill>
                  <a:latin typeface="Arial" panose="020B0604020202020204" pitchFamily="34" charset="0"/>
                  <a:cs typeface="Arial" panose="020B0604020202020204" pitchFamily="34" charset="0"/>
                  <a:hlinkClick r:id="" action="ppaction://noaction"/>
                </a:rPr>
                <a:t>Change </a:t>
              </a:r>
              <a:r>
                <a:rPr lang="en-US" altLang="en-US" sz="1680" b="1" dirty="0">
                  <a:solidFill>
                    <a:prstClr val="white"/>
                  </a:solidFill>
                  <a:latin typeface="Arial" panose="020B0604020202020204" pitchFamily="34" charset="0"/>
                  <a:cs typeface="Arial" panose="020B0604020202020204" pitchFamily="34" charset="0"/>
                  <a:hlinkClick r:id="" action="ppaction://noaction"/>
                </a:rPr>
                <a:t>Management</a:t>
              </a:r>
              <a:endParaRPr lang="en-US" altLang="en-US" sz="1680" b="1" dirty="0">
                <a:solidFill>
                  <a:prstClr val="white"/>
                </a:solidFill>
                <a:latin typeface="Arial" panose="020B0604020202020204" pitchFamily="34" charset="0"/>
                <a:cs typeface="Arial" panose="020B0604020202020204" pitchFamily="34" charset="0"/>
              </a:endParaRPr>
            </a:p>
          </p:txBody>
        </p:sp>
        <p:sp>
          <p:nvSpPr>
            <p:cNvPr id="65" name="Rectangle 27"/>
            <p:cNvSpPr>
              <a:spLocks noChangeArrowheads="1"/>
            </p:cNvSpPr>
            <p:nvPr/>
          </p:nvSpPr>
          <p:spPr bwMode="auto">
            <a:xfrm>
              <a:off x="797275" y="2822117"/>
              <a:ext cx="2675687"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Release Management</a:t>
              </a:r>
              <a:endParaRPr lang="en-US" altLang="en-US" sz="1680" b="1" dirty="0">
                <a:solidFill>
                  <a:prstClr val="white"/>
                </a:solidFill>
                <a:cs typeface="Arial" panose="020B0604020202020204" pitchFamily="34" charset="0"/>
              </a:endParaRPr>
            </a:p>
          </p:txBody>
        </p:sp>
        <p:sp>
          <p:nvSpPr>
            <p:cNvPr id="66" name="Rectangle 27"/>
            <p:cNvSpPr>
              <a:spLocks noChangeArrowheads="1"/>
            </p:cNvSpPr>
            <p:nvPr/>
          </p:nvSpPr>
          <p:spPr bwMode="auto">
            <a:xfrm>
              <a:off x="795771" y="3101277"/>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Configuration Management</a:t>
              </a:r>
              <a:endParaRPr lang="en-US" altLang="en-US" sz="1680" b="1" dirty="0">
                <a:solidFill>
                  <a:prstClr val="white"/>
                </a:solidFill>
                <a:cs typeface="Arial" panose="020B0604020202020204" pitchFamily="34" charset="0"/>
              </a:endParaRPr>
            </a:p>
          </p:txBody>
        </p:sp>
        <p:sp>
          <p:nvSpPr>
            <p:cNvPr id="67" name="Rectangle 27"/>
            <p:cNvSpPr>
              <a:spLocks noChangeArrowheads="1"/>
            </p:cNvSpPr>
            <p:nvPr/>
          </p:nvSpPr>
          <p:spPr bwMode="auto">
            <a:xfrm>
              <a:off x="794267" y="3380436"/>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Service Continuity</a:t>
              </a:r>
              <a:endParaRPr lang="en-US" altLang="en-US" sz="1680" b="1" dirty="0">
                <a:solidFill>
                  <a:prstClr val="white"/>
                </a:solidFill>
                <a:cs typeface="Arial" panose="020B0604020202020204" pitchFamily="34" charset="0"/>
              </a:endParaRPr>
            </a:p>
          </p:txBody>
        </p:sp>
        <p:sp>
          <p:nvSpPr>
            <p:cNvPr id="68" name="Rectangle 27"/>
            <p:cNvSpPr>
              <a:spLocks noChangeArrowheads="1"/>
            </p:cNvSpPr>
            <p:nvPr/>
          </p:nvSpPr>
          <p:spPr bwMode="auto">
            <a:xfrm>
              <a:off x="792763" y="3659595"/>
              <a:ext cx="3221683"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Performance &amp; Capacity Management</a:t>
              </a:r>
              <a:endParaRPr lang="en-US" altLang="en-US" sz="1680" b="1" dirty="0">
                <a:solidFill>
                  <a:prstClr val="white"/>
                </a:solidFill>
                <a:cs typeface="Arial" panose="020B0604020202020204" pitchFamily="34" charset="0"/>
              </a:endParaRPr>
            </a:p>
          </p:txBody>
        </p:sp>
        <p:sp>
          <p:nvSpPr>
            <p:cNvPr id="69" name="Rectangle 27"/>
            <p:cNvSpPr>
              <a:spLocks noChangeArrowheads="1"/>
            </p:cNvSpPr>
            <p:nvPr/>
          </p:nvSpPr>
          <p:spPr bwMode="auto">
            <a:xfrm>
              <a:off x="794261" y="3933408"/>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Service Level Management </a:t>
              </a:r>
              <a:endParaRPr lang="en-US" altLang="en-US" sz="1680" b="1" dirty="0">
                <a:solidFill>
                  <a:prstClr val="white"/>
                </a:solidFill>
                <a:cs typeface="Arial" panose="020B0604020202020204" pitchFamily="34" charset="0"/>
              </a:endParaRPr>
            </a:p>
          </p:txBody>
        </p:sp>
        <p:sp>
          <p:nvSpPr>
            <p:cNvPr id="70" name="Rectangle 27"/>
            <p:cNvSpPr>
              <a:spLocks noChangeArrowheads="1"/>
            </p:cNvSpPr>
            <p:nvPr/>
          </p:nvSpPr>
          <p:spPr bwMode="auto">
            <a:xfrm>
              <a:off x="794267" y="4221922"/>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Financial Management</a:t>
              </a:r>
              <a:endParaRPr lang="en-US" altLang="en-US" sz="1680" b="1" dirty="0">
                <a:solidFill>
                  <a:prstClr val="white"/>
                </a:solidFill>
                <a:cs typeface="Arial" panose="020B0604020202020204" pitchFamily="34" charset="0"/>
              </a:endParaRPr>
            </a:p>
          </p:txBody>
        </p:sp>
        <p:sp>
          <p:nvSpPr>
            <p:cNvPr id="71" name="Oval 70"/>
            <p:cNvSpPr/>
            <p:nvPr/>
          </p:nvSpPr>
          <p:spPr>
            <a:xfrm>
              <a:off x="527337" y="63084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2" name="Oval 71"/>
            <p:cNvSpPr/>
            <p:nvPr/>
          </p:nvSpPr>
          <p:spPr>
            <a:xfrm>
              <a:off x="572849" y="67601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3" name="Oval 72"/>
            <p:cNvSpPr/>
            <p:nvPr/>
          </p:nvSpPr>
          <p:spPr>
            <a:xfrm>
              <a:off x="527337" y="9123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4" name="Oval 73"/>
            <p:cNvSpPr/>
            <p:nvPr/>
          </p:nvSpPr>
          <p:spPr>
            <a:xfrm>
              <a:off x="572849" y="9575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5" name="Oval 74"/>
            <p:cNvSpPr/>
            <p:nvPr/>
          </p:nvSpPr>
          <p:spPr>
            <a:xfrm>
              <a:off x="527337" y="172479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6" name="Oval 75"/>
            <p:cNvSpPr/>
            <p:nvPr/>
          </p:nvSpPr>
          <p:spPr>
            <a:xfrm>
              <a:off x="572849" y="176996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7" name="Oval 76"/>
            <p:cNvSpPr/>
            <p:nvPr/>
          </p:nvSpPr>
          <p:spPr>
            <a:xfrm>
              <a:off x="527337" y="200628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8" name="Oval 77"/>
            <p:cNvSpPr/>
            <p:nvPr/>
          </p:nvSpPr>
          <p:spPr>
            <a:xfrm>
              <a:off x="572849" y="205145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79" name="Oval 78"/>
            <p:cNvSpPr/>
            <p:nvPr/>
          </p:nvSpPr>
          <p:spPr>
            <a:xfrm>
              <a:off x="527337" y="228778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0" name="Oval 79"/>
            <p:cNvSpPr/>
            <p:nvPr/>
          </p:nvSpPr>
          <p:spPr>
            <a:xfrm>
              <a:off x="572849" y="233295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1" name="Oval 80"/>
            <p:cNvSpPr/>
            <p:nvPr/>
          </p:nvSpPr>
          <p:spPr>
            <a:xfrm>
              <a:off x="527337" y="256929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4" name="Oval 83"/>
            <p:cNvSpPr/>
            <p:nvPr/>
          </p:nvSpPr>
          <p:spPr>
            <a:xfrm>
              <a:off x="572849" y="261446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8" name="Oval 87"/>
            <p:cNvSpPr/>
            <p:nvPr/>
          </p:nvSpPr>
          <p:spPr>
            <a:xfrm>
              <a:off x="527337" y="118583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89" name="Oval 88"/>
            <p:cNvSpPr/>
            <p:nvPr/>
          </p:nvSpPr>
          <p:spPr>
            <a:xfrm>
              <a:off x="572849" y="12310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0" name="Oval 89"/>
            <p:cNvSpPr/>
            <p:nvPr/>
          </p:nvSpPr>
          <p:spPr>
            <a:xfrm>
              <a:off x="525994" y="1448963"/>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1" name="Oval 90"/>
            <p:cNvSpPr/>
            <p:nvPr/>
          </p:nvSpPr>
          <p:spPr>
            <a:xfrm>
              <a:off x="571507" y="1494133"/>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2" name="Oval 91"/>
            <p:cNvSpPr/>
            <p:nvPr/>
          </p:nvSpPr>
          <p:spPr>
            <a:xfrm>
              <a:off x="525994" y="284043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3" name="Oval 92"/>
            <p:cNvSpPr/>
            <p:nvPr/>
          </p:nvSpPr>
          <p:spPr>
            <a:xfrm>
              <a:off x="571507" y="288560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4" name="Oval 93"/>
            <p:cNvSpPr/>
            <p:nvPr/>
          </p:nvSpPr>
          <p:spPr>
            <a:xfrm>
              <a:off x="524653" y="3119591"/>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5" name="Oval 94"/>
            <p:cNvSpPr/>
            <p:nvPr/>
          </p:nvSpPr>
          <p:spPr>
            <a:xfrm>
              <a:off x="570166" y="316476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6" name="Oval 95"/>
            <p:cNvSpPr/>
            <p:nvPr/>
          </p:nvSpPr>
          <p:spPr>
            <a:xfrm>
              <a:off x="523311" y="339875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7" name="Oval 96"/>
            <p:cNvSpPr/>
            <p:nvPr/>
          </p:nvSpPr>
          <p:spPr>
            <a:xfrm>
              <a:off x="568824" y="344392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8" name="Oval 97"/>
            <p:cNvSpPr/>
            <p:nvPr/>
          </p:nvSpPr>
          <p:spPr>
            <a:xfrm>
              <a:off x="521970" y="367791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99" name="Oval 98"/>
            <p:cNvSpPr/>
            <p:nvPr/>
          </p:nvSpPr>
          <p:spPr>
            <a:xfrm>
              <a:off x="567483" y="372308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0" name="Oval 99"/>
            <p:cNvSpPr/>
            <p:nvPr/>
          </p:nvSpPr>
          <p:spPr>
            <a:xfrm>
              <a:off x="523306" y="395172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1" name="Oval 100"/>
            <p:cNvSpPr/>
            <p:nvPr/>
          </p:nvSpPr>
          <p:spPr>
            <a:xfrm>
              <a:off x="568819" y="399689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2" name="Oval 101"/>
            <p:cNvSpPr/>
            <p:nvPr/>
          </p:nvSpPr>
          <p:spPr>
            <a:xfrm>
              <a:off x="523311" y="4240237"/>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3" name="Oval 102"/>
            <p:cNvSpPr/>
            <p:nvPr/>
          </p:nvSpPr>
          <p:spPr>
            <a:xfrm>
              <a:off x="568824" y="42854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4" name="Oval 103"/>
            <p:cNvSpPr/>
            <p:nvPr/>
          </p:nvSpPr>
          <p:spPr>
            <a:xfrm>
              <a:off x="523946" y="42392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5" name="Oval 104"/>
            <p:cNvSpPr/>
            <p:nvPr/>
          </p:nvSpPr>
          <p:spPr>
            <a:xfrm>
              <a:off x="569459" y="42844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6" name="Oval 105"/>
            <p:cNvSpPr/>
            <p:nvPr/>
          </p:nvSpPr>
          <p:spPr>
            <a:xfrm>
              <a:off x="523952" y="452775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7" name="Oval 106"/>
            <p:cNvSpPr/>
            <p:nvPr/>
          </p:nvSpPr>
          <p:spPr>
            <a:xfrm>
              <a:off x="569464" y="457292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08" name="Rectangle 27"/>
            <p:cNvSpPr>
              <a:spLocks noChangeArrowheads="1"/>
            </p:cNvSpPr>
            <p:nvPr/>
          </p:nvSpPr>
          <p:spPr bwMode="auto">
            <a:xfrm>
              <a:off x="794985" y="4509443"/>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Business Performance</a:t>
              </a:r>
              <a:endParaRPr lang="en-US" altLang="en-US" sz="1680" b="1" dirty="0">
                <a:solidFill>
                  <a:prstClr val="white"/>
                </a:solidFill>
                <a:cs typeface="Arial" panose="020B0604020202020204" pitchFamily="34" charset="0"/>
              </a:endParaRPr>
            </a:p>
          </p:txBody>
        </p:sp>
        <p:sp>
          <p:nvSpPr>
            <p:cNvPr id="109" name="Oval 108"/>
            <p:cNvSpPr/>
            <p:nvPr/>
          </p:nvSpPr>
          <p:spPr>
            <a:xfrm>
              <a:off x="568820" y="4285649"/>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0" name="Oval 109"/>
            <p:cNvSpPr/>
            <p:nvPr/>
          </p:nvSpPr>
          <p:spPr>
            <a:xfrm>
              <a:off x="523312" y="452899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1" name="Oval 110"/>
            <p:cNvSpPr/>
            <p:nvPr/>
          </p:nvSpPr>
          <p:spPr>
            <a:xfrm>
              <a:off x="568825" y="457416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2" name="Oval 111"/>
            <p:cNvSpPr/>
            <p:nvPr/>
          </p:nvSpPr>
          <p:spPr>
            <a:xfrm>
              <a:off x="523953" y="481651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3" name="Oval 112"/>
            <p:cNvSpPr/>
            <p:nvPr/>
          </p:nvSpPr>
          <p:spPr>
            <a:xfrm>
              <a:off x="569465" y="486168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b="1">
                <a:solidFill>
                  <a:prstClr val="white"/>
                </a:solidFill>
                <a:latin typeface="Corbel"/>
              </a:endParaRPr>
            </a:p>
          </p:txBody>
        </p:sp>
        <p:sp>
          <p:nvSpPr>
            <p:cNvPr id="114" name="Rectangle 27"/>
            <p:cNvSpPr>
              <a:spLocks noChangeArrowheads="1"/>
            </p:cNvSpPr>
            <p:nvPr/>
          </p:nvSpPr>
          <p:spPr bwMode="auto">
            <a:xfrm>
              <a:off x="794986" y="4798200"/>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hlinkClick r:id="" action="ppaction://noaction"/>
                </a:rPr>
                <a:t>Continued Service Improvement</a:t>
              </a:r>
              <a:endParaRPr lang="en-US" altLang="en-US" sz="1680" b="1" dirty="0">
                <a:solidFill>
                  <a:prstClr val="white"/>
                </a:solidFill>
                <a:cs typeface="Arial" panose="020B0604020202020204" pitchFamily="34" charset="0"/>
              </a:endParaRPr>
            </a:p>
          </p:txBody>
        </p:sp>
      </p:grpSp>
    </p:spTree>
    <p:extLst>
      <p:ext uri="{BB962C8B-B14F-4D97-AF65-F5344CB8AC3E}">
        <p14:creationId xmlns:p14="http://schemas.microsoft.com/office/powerpoint/2010/main" val="2921954604"/>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639312" y="788465"/>
            <a:ext cx="11352790" cy="7319950"/>
          </a:xfrm>
          <a:prstGeom prst="roundRect">
            <a:avLst>
              <a:gd name="adj" fmla="val 7522"/>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880">
              <a:solidFill>
                <a:prstClr val="white"/>
              </a:solidFill>
              <a:latin typeface="Corbel"/>
            </a:endParaRPr>
          </a:p>
        </p:txBody>
      </p:sp>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a:t>
            </a:r>
            <a:endParaRPr lang="en-US" sz="2880" b="1" dirty="0">
              <a:solidFill>
                <a:srgbClr val="FFFF00"/>
              </a:solidFill>
              <a:latin typeface="Arial" charset="0"/>
              <a:ea typeface="Arial" charset="0"/>
              <a:cs typeface="Arial" charset="0"/>
            </a:endParaRPr>
          </a:p>
        </p:txBody>
      </p:sp>
      <p:pic>
        <p:nvPicPr>
          <p:cNvPr id="3074" name="Picture 2" descr="CSMO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240" y="841346"/>
            <a:ext cx="10461347" cy="7131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08513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835152" y="897345"/>
            <a:ext cx="5587962" cy="7171650"/>
            <a:chOff x="521970" y="560840"/>
            <a:chExt cx="3492476" cy="4582660"/>
          </a:xfrm>
        </p:grpSpPr>
        <p:cxnSp>
          <p:nvCxnSpPr>
            <p:cNvPr id="7" name="Straight Arrow Connector 6"/>
            <p:cNvCxnSpPr/>
            <p:nvPr/>
          </p:nvCxnSpPr>
          <p:spPr>
            <a:xfrm>
              <a:off x="636244" y="560840"/>
              <a:ext cx="0" cy="4582660"/>
            </a:xfrm>
            <a:prstGeom prst="straightConnector1">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27"/>
            <p:cNvSpPr>
              <a:spLocks noChangeArrowheads="1"/>
            </p:cNvSpPr>
            <p:nvPr/>
          </p:nvSpPr>
          <p:spPr bwMode="auto">
            <a:xfrm>
              <a:off x="798780" y="612527"/>
              <a:ext cx="2489852"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Operations Transformation</a:t>
              </a:r>
            </a:p>
          </p:txBody>
        </p:sp>
        <p:sp>
          <p:nvSpPr>
            <p:cNvPr id="122" name="Rectangle 27"/>
            <p:cNvSpPr>
              <a:spLocks noChangeArrowheads="1"/>
            </p:cNvSpPr>
            <p:nvPr/>
          </p:nvSpPr>
          <p:spPr bwMode="auto">
            <a:xfrm>
              <a:off x="798780" y="894029"/>
              <a:ext cx="2345473"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Incident Management</a:t>
              </a:r>
            </a:p>
          </p:txBody>
        </p:sp>
        <p:sp>
          <p:nvSpPr>
            <p:cNvPr id="137" name="Rectangle 27"/>
            <p:cNvSpPr>
              <a:spLocks noChangeArrowheads="1"/>
            </p:cNvSpPr>
            <p:nvPr/>
          </p:nvSpPr>
          <p:spPr bwMode="auto">
            <a:xfrm>
              <a:off x="798780" y="1706477"/>
              <a:ext cx="2267150"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Dashboarding &amp; Reporting</a:t>
              </a:r>
            </a:p>
          </p:txBody>
        </p:sp>
        <p:sp>
          <p:nvSpPr>
            <p:cNvPr id="146" name="Rectangle 27"/>
            <p:cNvSpPr>
              <a:spLocks noChangeArrowheads="1"/>
            </p:cNvSpPr>
            <p:nvPr/>
          </p:nvSpPr>
          <p:spPr bwMode="auto">
            <a:xfrm>
              <a:off x="798780" y="1987971"/>
              <a:ext cx="2742486"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Operations</a:t>
              </a:r>
            </a:p>
          </p:txBody>
        </p:sp>
        <p:sp>
          <p:nvSpPr>
            <p:cNvPr id="151" name="Rectangle 27"/>
            <p:cNvSpPr>
              <a:spLocks noChangeArrowheads="1"/>
            </p:cNvSpPr>
            <p:nvPr/>
          </p:nvSpPr>
          <p:spPr bwMode="auto">
            <a:xfrm>
              <a:off x="798780" y="2269474"/>
              <a:ext cx="2152650"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Compliance</a:t>
              </a:r>
            </a:p>
          </p:txBody>
        </p:sp>
        <p:sp>
          <p:nvSpPr>
            <p:cNvPr id="156" name="Rectangle 27"/>
            <p:cNvSpPr>
              <a:spLocks noChangeArrowheads="1"/>
            </p:cNvSpPr>
            <p:nvPr/>
          </p:nvSpPr>
          <p:spPr bwMode="auto">
            <a:xfrm>
              <a:off x="798780" y="2550975"/>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b="1" dirty="0">
                  <a:solidFill>
                    <a:prstClr val="white"/>
                  </a:solidFill>
                  <a:cs typeface="Arial" panose="020B0604020202020204" pitchFamily="34" charset="0"/>
                </a:rPr>
                <a:t>Build to Manage</a:t>
              </a:r>
            </a:p>
          </p:txBody>
        </p:sp>
        <p:sp>
          <p:nvSpPr>
            <p:cNvPr id="16" name="Rectangle 15"/>
            <p:cNvSpPr/>
            <p:nvPr/>
          </p:nvSpPr>
          <p:spPr>
            <a:xfrm>
              <a:off x="803028" y="1189512"/>
              <a:ext cx="1442903" cy="207690"/>
            </a:xfrm>
            <a:prstGeom prst="rect">
              <a:avLst/>
            </a:prstGeom>
          </p:spPr>
          <p:txBody>
            <a:bodyPr wrap="none">
              <a:spAutoFit/>
            </a:bodyPr>
            <a:lstStyle/>
            <a:p>
              <a:pPr defTabSz="728758">
                <a:lnSpc>
                  <a:spcPct val="90000"/>
                </a:lnSpc>
              </a:pPr>
              <a:r>
                <a:rPr lang="de-DE" altLang="en-US" sz="1680" dirty="0">
                  <a:solidFill>
                    <a:prstClr val="white">
                      <a:lumMod val="65000"/>
                    </a:prstClr>
                  </a:solidFill>
                  <a:latin typeface="Arial" panose="020B0604020202020204" pitchFamily="34" charset="0"/>
                  <a:cs typeface="Arial" panose="020B0604020202020204" pitchFamily="34" charset="0"/>
                </a:rPr>
                <a:t>Problem </a:t>
              </a:r>
              <a:r>
                <a:rPr lang="en-US" altLang="en-US" sz="1680" dirty="0">
                  <a:solidFill>
                    <a:prstClr val="white">
                      <a:lumMod val="65000"/>
                    </a:prstClr>
                  </a:solidFill>
                  <a:latin typeface="Arial" panose="020B0604020202020204" pitchFamily="34" charset="0"/>
                  <a:cs typeface="Arial" panose="020B0604020202020204" pitchFamily="34" charset="0"/>
                </a:rPr>
                <a:t>Management</a:t>
              </a:r>
            </a:p>
          </p:txBody>
        </p:sp>
        <p:sp>
          <p:nvSpPr>
            <p:cNvPr id="116" name="Rectangle 115"/>
            <p:cNvSpPr/>
            <p:nvPr/>
          </p:nvSpPr>
          <p:spPr>
            <a:xfrm>
              <a:off x="801523" y="1452638"/>
              <a:ext cx="1412847" cy="207690"/>
            </a:xfrm>
            <a:prstGeom prst="rect">
              <a:avLst/>
            </a:prstGeom>
          </p:spPr>
          <p:txBody>
            <a:bodyPr wrap="none">
              <a:spAutoFit/>
            </a:bodyPr>
            <a:lstStyle/>
            <a:p>
              <a:pPr defTabSz="728758">
                <a:lnSpc>
                  <a:spcPct val="90000"/>
                </a:lnSpc>
              </a:pPr>
              <a:r>
                <a:rPr lang="de-DE" altLang="en-US" sz="1680">
                  <a:solidFill>
                    <a:prstClr val="white">
                      <a:lumMod val="65000"/>
                    </a:prstClr>
                  </a:solidFill>
                  <a:latin typeface="Arial" panose="020B0604020202020204" pitchFamily="34" charset="0"/>
                  <a:cs typeface="Arial" panose="020B0604020202020204" pitchFamily="34" charset="0"/>
                </a:rPr>
                <a:t>Change </a:t>
              </a:r>
              <a:r>
                <a:rPr lang="en-US" altLang="en-US" sz="1680" dirty="0">
                  <a:solidFill>
                    <a:prstClr val="white">
                      <a:lumMod val="65000"/>
                    </a:prstClr>
                  </a:solidFill>
                  <a:latin typeface="Arial" panose="020B0604020202020204" pitchFamily="34" charset="0"/>
                  <a:cs typeface="Arial" panose="020B0604020202020204" pitchFamily="34" charset="0"/>
                </a:rPr>
                <a:t>Management</a:t>
              </a:r>
            </a:p>
          </p:txBody>
        </p:sp>
        <p:sp>
          <p:nvSpPr>
            <p:cNvPr id="141" name="Rectangle 27"/>
            <p:cNvSpPr>
              <a:spLocks noChangeArrowheads="1"/>
            </p:cNvSpPr>
            <p:nvPr/>
          </p:nvSpPr>
          <p:spPr bwMode="auto">
            <a:xfrm>
              <a:off x="797275" y="2822117"/>
              <a:ext cx="2675687"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Release Management</a:t>
              </a:r>
            </a:p>
          </p:txBody>
        </p:sp>
        <p:sp>
          <p:nvSpPr>
            <p:cNvPr id="160" name="Rectangle 27"/>
            <p:cNvSpPr>
              <a:spLocks noChangeArrowheads="1"/>
            </p:cNvSpPr>
            <p:nvPr/>
          </p:nvSpPr>
          <p:spPr bwMode="auto">
            <a:xfrm>
              <a:off x="795771" y="3101277"/>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Configuration Management</a:t>
              </a:r>
            </a:p>
          </p:txBody>
        </p:sp>
        <p:sp>
          <p:nvSpPr>
            <p:cNvPr id="165" name="Rectangle 27"/>
            <p:cNvSpPr>
              <a:spLocks noChangeArrowheads="1"/>
            </p:cNvSpPr>
            <p:nvPr/>
          </p:nvSpPr>
          <p:spPr bwMode="auto">
            <a:xfrm>
              <a:off x="794267" y="3380436"/>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it-IT" altLang="en-US" sz="1680" dirty="0">
                  <a:solidFill>
                    <a:prstClr val="white">
                      <a:lumMod val="65000"/>
                    </a:prstClr>
                  </a:solidFill>
                  <a:cs typeface="Arial" panose="020B0604020202020204" pitchFamily="34" charset="0"/>
                </a:rPr>
                <a:t>Service Continuity</a:t>
              </a:r>
            </a:p>
          </p:txBody>
        </p:sp>
        <p:sp>
          <p:nvSpPr>
            <p:cNvPr id="170" name="Rectangle 27"/>
            <p:cNvSpPr>
              <a:spLocks noChangeArrowheads="1"/>
            </p:cNvSpPr>
            <p:nvPr/>
          </p:nvSpPr>
          <p:spPr bwMode="auto">
            <a:xfrm>
              <a:off x="792763" y="3659595"/>
              <a:ext cx="3221683"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Performance &amp; Capacity Management</a:t>
              </a:r>
            </a:p>
          </p:txBody>
        </p:sp>
        <p:sp>
          <p:nvSpPr>
            <p:cNvPr id="176" name="Rectangle 27"/>
            <p:cNvSpPr>
              <a:spLocks noChangeArrowheads="1"/>
            </p:cNvSpPr>
            <p:nvPr/>
          </p:nvSpPr>
          <p:spPr bwMode="auto">
            <a:xfrm>
              <a:off x="794261" y="3933408"/>
              <a:ext cx="208075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Service Level Management </a:t>
              </a:r>
            </a:p>
          </p:txBody>
        </p:sp>
        <p:sp>
          <p:nvSpPr>
            <p:cNvPr id="181" name="Rectangle 27"/>
            <p:cNvSpPr>
              <a:spLocks noChangeArrowheads="1"/>
            </p:cNvSpPr>
            <p:nvPr/>
          </p:nvSpPr>
          <p:spPr bwMode="auto">
            <a:xfrm>
              <a:off x="794267" y="4221922"/>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Financial Management</a:t>
              </a:r>
            </a:p>
          </p:txBody>
        </p:sp>
        <p:sp>
          <p:nvSpPr>
            <p:cNvPr id="9" name="Oval 8"/>
            <p:cNvSpPr/>
            <p:nvPr/>
          </p:nvSpPr>
          <p:spPr>
            <a:xfrm>
              <a:off x="527337" y="63084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0" name="Oval 9"/>
            <p:cNvSpPr/>
            <p:nvPr/>
          </p:nvSpPr>
          <p:spPr>
            <a:xfrm>
              <a:off x="572849" y="67601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3" name="Oval 122"/>
            <p:cNvSpPr/>
            <p:nvPr/>
          </p:nvSpPr>
          <p:spPr>
            <a:xfrm>
              <a:off x="527337" y="9123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4" name="Oval 123"/>
            <p:cNvSpPr/>
            <p:nvPr/>
          </p:nvSpPr>
          <p:spPr>
            <a:xfrm>
              <a:off x="572849" y="9575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8" name="Oval 137"/>
            <p:cNvSpPr/>
            <p:nvPr/>
          </p:nvSpPr>
          <p:spPr>
            <a:xfrm>
              <a:off x="527337" y="172479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9" name="Oval 138"/>
            <p:cNvSpPr/>
            <p:nvPr/>
          </p:nvSpPr>
          <p:spPr>
            <a:xfrm>
              <a:off x="572849" y="176996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47" name="Oval 146"/>
            <p:cNvSpPr/>
            <p:nvPr/>
          </p:nvSpPr>
          <p:spPr>
            <a:xfrm>
              <a:off x="527337" y="200628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48" name="Oval 147"/>
            <p:cNvSpPr/>
            <p:nvPr/>
          </p:nvSpPr>
          <p:spPr>
            <a:xfrm>
              <a:off x="572849" y="205145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52" name="Oval 151"/>
            <p:cNvSpPr/>
            <p:nvPr/>
          </p:nvSpPr>
          <p:spPr>
            <a:xfrm>
              <a:off x="527337" y="228778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53" name="Oval 152"/>
            <p:cNvSpPr/>
            <p:nvPr/>
          </p:nvSpPr>
          <p:spPr>
            <a:xfrm>
              <a:off x="572849" y="233295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57" name="Oval 156"/>
            <p:cNvSpPr/>
            <p:nvPr/>
          </p:nvSpPr>
          <p:spPr>
            <a:xfrm>
              <a:off x="527337" y="256929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58" name="Oval 157"/>
            <p:cNvSpPr/>
            <p:nvPr/>
          </p:nvSpPr>
          <p:spPr>
            <a:xfrm>
              <a:off x="572849" y="261446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8" name="Oval 127"/>
            <p:cNvSpPr/>
            <p:nvPr/>
          </p:nvSpPr>
          <p:spPr>
            <a:xfrm>
              <a:off x="527337" y="118583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9" name="Oval 128"/>
            <p:cNvSpPr/>
            <p:nvPr/>
          </p:nvSpPr>
          <p:spPr>
            <a:xfrm>
              <a:off x="572849" y="12310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17" name="Oval 116"/>
            <p:cNvSpPr/>
            <p:nvPr/>
          </p:nvSpPr>
          <p:spPr>
            <a:xfrm>
              <a:off x="525994" y="1448963"/>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18" name="Oval 117"/>
            <p:cNvSpPr/>
            <p:nvPr/>
          </p:nvSpPr>
          <p:spPr>
            <a:xfrm>
              <a:off x="571507" y="1494133"/>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42" name="Oval 141"/>
            <p:cNvSpPr/>
            <p:nvPr/>
          </p:nvSpPr>
          <p:spPr>
            <a:xfrm>
              <a:off x="525994" y="284043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43" name="Oval 142"/>
            <p:cNvSpPr/>
            <p:nvPr/>
          </p:nvSpPr>
          <p:spPr>
            <a:xfrm>
              <a:off x="571507" y="288560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61" name="Oval 160"/>
            <p:cNvSpPr/>
            <p:nvPr/>
          </p:nvSpPr>
          <p:spPr>
            <a:xfrm>
              <a:off x="524653" y="3119591"/>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62" name="Oval 161"/>
            <p:cNvSpPr/>
            <p:nvPr/>
          </p:nvSpPr>
          <p:spPr>
            <a:xfrm>
              <a:off x="570166" y="3164761"/>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66" name="Oval 165"/>
            <p:cNvSpPr/>
            <p:nvPr/>
          </p:nvSpPr>
          <p:spPr>
            <a:xfrm>
              <a:off x="523311" y="339875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67" name="Oval 166"/>
            <p:cNvSpPr/>
            <p:nvPr/>
          </p:nvSpPr>
          <p:spPr>
            <a:xfrm>
              <a:off x="568824" y="344392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71" name="Oval 170"/>
            <p:cNvSpPr/>
            <p:nvPr/>
          </p:nvSpPr>
          <p:spPr>
            <a:xfrm>
              <a:off x="521970" y="3677910"/>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72" name="Oval 171"/>
            <p:cNvSpPr/>
            <p:nvPr/>
          </p:nvSpPr>
          <p:spPr>
            <a:xfrm>
              <a:off x="567483" y="3723080"/>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77" name="Oval 176"/>
            <p:cNvSpPr/>
            <p:nvPr/>
          </p:nvSpPr>
          <p:spPr>
            <a:xfrm>
              <a:off x="523306" y="3951722"/>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78" name="Oval 177"/>
            <p:cNvSpPr/>
            <p:nvPr/>
          </p:nvSpPr>
          <p:spPr>
            <a:xfrm>
              <a:off x="568819" y="3996892"/>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82" name="Oval 181"/>
            <p:cNvSpPr/>
            <p:nvPr/>
          </p:nvSpPr>
          <p:spPr>
            <a:xfrm>
              <a:off x="523311" y="4240237"/>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83" name="Oval 182"/>
            <p:cNvSpPr/>
            <p:nvPr/>
          </p:nvSpPr>
          <p:spPr>
            <a:xfrm>
              <a:off x="568824" y="4285407"/>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2" name="Oval 81"/>
            <p:cNvSpPr/>
            <p:nvPr/>
          </p:nvSpPr>
          <p:spPr>
            <a:xfrm>
              <a:off x="523946" y="423924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3" name="Oval 82"/>
            <p:cNvSpPr/>
            <p:nvPr/>
          </p:nvSpPr>
          <p:spPr>
            <a:xfrm>
              <a:off x="569459" y="428441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5" name="Oval 84"/>
            <p:cNvSpPr/>
            <p:nvPr/>
          </p:nvSpPr>
          <p:spPr>
            <a:xfrm>
              <a:off x="523952" y="4527758"/>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6" name="Oval 85"/>
            <p:cNvSpPr/>
            <p:nvPr/>
          </p:nvSpPr>
          <p:spPr>
            <a:xfrm>
              <a:off x="569464" y="4572928"/>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87" name="Rectangle 27"/>
            <p:cNvSpPr>
              <a:spLocks noChangeArrowheads="1"/>
            </p:cNvSpPr>
            <p:nvPr/>
          </p:nvSpPr>
          <p:spPr bwMode="auto">
            <a:xfrm>
              <a:off x="794985" y="4509443"/>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Business Performance</a:t>
              </a:r>
            </a:p>
          </p:txBody>
        </p:sp>
        <p:sp>
          <p:nvSpPr>
            <p:cNvPr id="121" name="Oval 120"/>
            <p:cNvSpPr/>
            <p:nvPr/>
          </p:nvSpPr>
          <p:spPr>
            <a:xfrm>
              <a:off x="568820" y="4285649"/>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5" name="Oval 124"/>
            <p:cNvSpPr/>
            <p:nvPr/>
          </p:nvSpPr>
          <p:spPr>
            <a:xfrm>
              <a:off x="523312" y="4528994"/>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26" name="Oval 125"/>
            <p:cNvSpPr/>
            <p:nvPr/>
          </p:nvSpPr>
          <p:spPr>
            <a:xfrm>
              <a:off x="568825" y="4574164"/>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1" name="Oval 130"/>
            <p:cNvSpPr/>
            <p:nvPr/>
          </p:nvSpPr>
          <p:spPr>
            <a:xfrm>
              <a:off x="523953" y="4816515"/>
              <a:ext cx="201493" cy="1999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2" name="Oval 131"/>
            <p:cNvSpPr/>
            <p:nvPr/>
          </p:nvSpPr>
          <p:spPr>
            <a:xfrm>
              <a:off x="569465" y="4861685"/>
              <a:ext cx="110468" cy="109636"/>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lumMod val="65000"/>
                  </a:prstClr>
                </a:solidFill>
                <a:latin typeface="Corbel"/>
              </a:endParaRPr>
            </a:p>
          </p:txBody>
        </p:sp>
        <p:sp>
          <p:nvSpPr>
            <p:cNvPr id="133" name="Rectangle 27"/>
            <p:cNvSpPr>
              <a:spLocks noChangeArrowheads="1"/>
            </p:cNvSpPr>
            <p:nvPr/>
          </p:nvSpPr>
          <p:spPr bwMode="auto">
            <a:xfrm>
              <a:off x="794986" y="4798200"/>
              <a:ext cx="2678695" cy="23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200">
                  <a:solidFill>
                    <a:schemeClr val="hlink"/>
                  </a:solidFill>
                  <a:latin typeface="Arial" panose="020B0604020202020204" pitchFamily="34" charset="0"/>
                  <a:ea typeface="MS PGothic" panose="020B0600070205080204" pitchFamily="34" charset="-128"/>
                </a:defRPr>
              </a:lvl1pPr>
              <a:lvl2pPr marL="37931725" indent="-37474525">
                <a:defRPr sz="2200">
                  <a:solidFill>
                    <a:schemeClr val="hlink"/>
                  </a:solidFill>
                  <a:latin typeface="Arial" panose="020B0604020202020204" pitchFamily="34" charset="0"/>
                  <a:ea typeface="MS PGothic" panose="020B0600070205080204" pitchFamily="34" charset="-128"/>
                </a:defRPr>
              </a:lvl2pPr>
              <a:lvl3pPr>
                <a:defRPr sz="2200">
                  <a:solidFill>
                    <a:schemeClr val="hlink"/>
                  </a:solidFill>
                  <a:latin typeface="Arial" panose="020B0604020202020204" pitchFamily="34" charset="0"/>
                  <a:ea typeface="MS PGothic" panose="020B0600070205080204" pitchFamily="34" charset="-128"/>
                </a:defRPr>
              </a:lvl3pPr>
              <a:lvl4pPr>
                <a:defRPr sz="2200">
                  <a:solidFill>
                    <a:schemeClr val="hlink"/>
                  </a:solidFill>
                  <a:latin typeface="Arial" panose="020B0604020202020204" pitchFamily="34" charset="0"/>
                  <a:ea typeface="MS PGothic" panose="020B0600070205080204" pitchFamily="34" charset="-128"/>
                </a:defRPr>
              </a:lvl4pPr>
              <a:lvl5pPr>
                <a:defRPr sz="2200">
                  <a:solidFill>
                    <a:schemeClr val="hlink"/>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728758">
                <a:lnSpc>
                  <a:spcPct val="90000"/>
                </a:lnSpc>
              </a:pPr>
              <a:r>
                <a:rPr lang="en-US" altLang="en-US" sz="1680" dirty="0">
                  <a:solidFill>
                    <a:prstClr val="white">
                      <a:lumMod val="65000"/>
                    </a:prstClr>
                  </a:solidFill>
                  <a:cs typeface="Arial" panose="020B0604020202020204" pitchFamily="34" charset="0"/>
                </a:rPr>
                <a:t>Continued Service Improvement</a:t>
              </a:r>
            </a:p>
          </p:txBody>
        </p:sp>
      </p:grpSp>
      <p:sp>
        <p:nvSpPr>
          <p:cNvPr id="136"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Build To Manage – How to build manageable applications</a:t>
            </a:r>
            <a:endParaRPr lang="en-US" sz="2880" b="1" dirty="0">
              <a:solidFill>
                <a:srgbClr val="FFFF00"/>
              </a:solidFill>
              <a:latin typeface="Arial" charset="0"/>
              <a:ea typeface="Arial" charset="0"/>
              <a:cs typeface="Arial" charset="0"/>
            </a:endParaRPr>
          </a:p>
        </p:txBody>
      </p:sp>
      <p:sp>
        <p:nvSpPr>
          <p:cNvPr id="58" name="TextBox 57"/>
          <p:cNvSpPr txBox="1"/>
          <p:nvPr/>
        </p:nvSpPr>
        <p:spPr>
          <a:xfrm>
            <a:off x="5964044" y="954527"/>
            <a:ext cx="8416779" cy="1356214"/>
          </a:xfrm>
          <a:prstGeom prst="rect">
            <a:avLst/>
          </a:prstGeom>
          <a:noFill/>
        </p:spPr>
        <p:txBody>
          <a:bodyPr wrap="square" rtlCol="0" anchor="t" anchorCtr="0">
            <a:noAutofit/>
          </a:bodyPr>
          <a:lstStyle/>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As Development and Operations come closer together, new practices arise to better enable operations for cloud-based applications.</a:t>
            </a:r>
          </a:p>
          <a:p>
            <a:pPr marL="139066" indent="-139066" defTabSz="728758">
              <a:lnSpc>
                <a:spcPct val="90000"/>
              </a:lnSpc>
              <a:spcBef>
                <a:spcPts val="720"/>
              </a:spcBef>
              <a:buFont typeface="Arial" panose="020B0604020202020204" pitchFamily="34" charset="0"/>
              <a:buChar char="•"/>
            </a:pPr>
            <a:r>
              <a:rPr lang="en-US" sz="1920" dirty="0">
                <a:solidFill>
                  <a:prstClr val="white"/>
                </a:solidFill>
                <a:latin typeface="Arial Narrow" panose="020B0606020202030204" pitchFamily="34" charset="0"/>
              </a:rPr>
              <a:t>Shift Left: Build manageable applications / micro-services</a:t>
            </a:r>
          </a:p>
          <a:p>
            <a:pPr marL="139066"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Practices Include</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HealthCheck API</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Deployment Correlation</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Topology Information</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Test Cases and Scripts</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Runbooks</a:t>
            </a:r>
          </a:p>
          <a:p>
            <a:pPr marL="867824" lvl="1" indent="-139066" defTabSz="728758">
              <a:lnSpc>
                <a:spcPct val="90000"/>
              </a:lnSpc>
              <a:spcBef>
                <a:spcPts val="720"/>
              </a:spcBef>
              <a:buFont typeface="Arial" panose="020B0604020202020204" pitchFamily="34" charset="0"/>
              <a:buChar char="•"/>
            </a:pPr>
            <a:endParaRPr lang="en-US" sz="1920" dirty="0">
              <a:solidFill>
                <a:prstClr val="white"/>
              </a:solidFill>
              <a:latin typeface="Arial Narrow" panose="020B0606020202030204" pitchFamily="34" charset="0"/>
            </a:endParaRPr>
          </a:p>
        </p:txBody>
      </p:sp>
      <p:sp>
        <p:nvSpPr>
          <p:cNvPr id="59" name="Half Frame 58"/>
          <p:cNvSpPr/>
          <p:nvPr/>
        </p:nvSpPr>
        <p:spPr>
          <a:xfrm>
            <a:off x="5720041" y="953100"/>
            <a:ext cx="387274" cy="2117106"/>
          </a:xfrm>
          <a:prstGeom prst="half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8758"/>
            <a:endParaRPr lang="en-US" sz="2160">
              <a:solidFill>
                <a:prstClr val="white"/>
              </a:solidFill>
              <a:latin typeface="Corbel"/>
            </a:endParaRPr>
          </a:p>
        </p:txBody>
      </p:sp>
      <p:pic>
        <p:nvPicPr>
          <p:cNvPr id="6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8898" y="4674660"/>
            <a:ext cx="864888" cy="110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3025" y="5689006"/>
            <a:ext cx="864888" cy="110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ectangle 8"/>
          <p:cNvSpPr>
            <a:spLocks noChangeArrowheads="1"/>
          </p:cNvSpPr>
          <p:nvPr/>
        </p:nvSpPr>
        <p:spPr bwMode="auto">
          <a:xfrm>
            <a:off x="9264457" y="4490234"/>
            <a:ext cx="1593653" cy="2858610"/>
          </a:xfrm>
          <a:prstGeom prst="rect">
            <a:avLst/>
          </a:prstGeom>
          <a:solidFill>
            <a:schemeClr val="bg2">
              <a:lumMod val="20000"/>
              <a:lumOff val="80000"/>
            </a:schemeClr>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63" name="Text Box 9"/>
          <p:cNvSpPr txBox="1">
            <a:spLocks noChangeArrowheads="1"/>
          </p:cNvSpPr>
          <p:nvPr/>
        </p:nvSpPr>
        <p:spPr bwMode="auto">
          <a:xfrm>
            <a:off x="9431088" y="6576824"/>
            <a:ext cx="1210588"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728758"/>
            <a:r>
              <a:rPr lang="de-DE" altLang="en-US" sz="1120" b="1" dirty="0">
                <a:solidFill>
                  <a:srgbClr val="000000"/>
                </a:solidFill>
                <a:latin typeface="Corbel"/>
              </a:rPr>
              <a:t>Application / </a:t>
            </a:r>
            <a:br>
              <a:rPr lang="de-DE" altLang="en-US" sz="1120" b="1" dirty="0">
                <a:solidFill>
                  <a:srgbClr val="000000"/>
                </a:solidFill>
                <a:latin typeface="Corbel"/>
              </a:rPr>
            </a:br>
            <a:r>
              <a:rPr lang="de-DE" altLang="en-US" sz="1120" b="1" dirty="0">
                <a:solidFill>
                  <a:srgbClr val="000000"/>
                </a:solidFill>
                <a:latin typeface="Corbel"/>
              </a:rPr>
              <a:t>Micro Service</a:t>
            </a:r>
          </a:p>
          <a:p>
            <a:pPr algn="ctr" defTabSz="728758"/>
            <a:r>
              <a:rPr lang="de-DE" altLang="en-US" sz="1120" dirty="0">
                <a:solidFill>
                  <a:srgbClr val="000000"/>
                </a:solidFill>
                <a:latin typeface="Corbel"/>
              </a:rPr>
              <a:t>(Managed entity)</a:t>
            </a:r>
            <a:endParaRPr lang="en-GB" altLang="en-US" sz="1120" dirty="0">
              <a:solidFill>
                <a:srgbClr val="000000"/>
              </a:solidFill>
              <a:latin typeface="Corbel"/>
            </a:endParaRPr>
          </a:p>
        </p:txBody>
      </p:sp>
      <p:sp>
        <p:nvSpPr>
          <p:cNvPr id="64" name="Rectangle 10"/>
          <p:cNvSpPr>
            <a:spLocks noChangeArrowheads="1"/>
          </p:cNvSpPr>
          <p:nvPr/>
        </p:nvSpPr>
        <p:spPr bwMode="auto">
          <a:xfrm>
            <a:off x="10619062" y="4640081"/>
            <a:ext cx="876510" cy="395749"/>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65" name="Text Box 11"/>
          <p:cNvSpPr txBox="1">
            <a:spLocks noChangeArrowheads="1"/>
          </p:cNvSpPr>
          <p:nvPr/>
        </p:nvSpPr>
        <p:spPr bwMode="auto">
          <a:xfrm>
            <a:off x="10620913" y="4674662"/>
            <a:ext cx="821059"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120" dirty="0">
                <a:solidFill>
                  <a:srgbClr val="000000"/>
                </a:solidFill>
                <a:latin typeface="Corbel"/>
              </a:rPr>
              <a:t>Health API</a:t>
            </a:r>
            <a:endParaRPr lang="en-GB" altLang="en-US" sz="1120" dirty="0">
              <a:solidFill>
                <a:srgbClr val="000000"/>
              </a:solidFill>
              <a:latin typeface="Corbel"/>
            </a:endParaRPr>
          </a:p>
        </p:txBody>
      </p:sp>
      <p:sp>
        <p:nvSpPr>
          <p:cNvPr id="66" name="Rectangle 12"/>
          <p:cNvSpPr>
            <a:spLocks noChangeArrowheads="1"/>
          </p:cNvSpPr>
          <p:nvPr/>
        </p:nvSpPr>
        <p:spPr bwMode="auto">
          <a:xfrm>
            <a:off x="10619062" y="5135729"/>
            <a:ext cx="876510" cy="395749"/>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67" name="Text Box 13"/>
          <p:cNvSpPr txBox="1">
            <a:spLocks noChangeArrowheads="1"/>
          </p:cNvSpPr>
          <p:nvPr/>
        </p:nvSpPr>
        <p:spPr bwMode="auto">
          <a:xfrm>
            <a:off x="10615400" y="5170308"/>
            <a:ext cx="916784"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8758"/>
            <a:r>
              <a:rPr lang="de-DE" altLang="en-US" sz="1120" dirty="0">
                <a:solidFill>
                  <a:srgbClr val="000000"/>
                </a:solidFill>
                <a:latin typeface="Corbel"/>
              </a:rPr>
              <a:t>Runbook</a:t>
            </a:r>
            <a:endParaRPr lang="en-GB" altLang="en-US" sz="1120" dirty="0">
              <a:solidFill>
                <a:srgbClr val="000000"/>
              </a:solidFill>
              <a:latin typeface="Corbel"/>
            </a:endParaRPr>
          </a:p>
        </p:txBody>
      </p:sp>
      <p:sp>
        <p:nvSpPr>
          <p:cNvPr id="68" name="Rectangle 14"/>
          <p:cNvSpPr>
            <a:spLocks noChangeArrowheads="1"/>
          </p:cNvSpPr>
          <p:nvPr/>
        </p:nvSpPr>
        <p:spPr bwMode="auto">
          <a:xfrm>
            <a:off x="10619062" y="5662111"/>
            <a:ext cx="876510" cy="395749"/>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69" name="Text Box 15"/>
          <p:cNvSpPr txBox="1">
            <a:spLocks noChangeArrowheads="1"/>
          </p:cNvSpPr>
          <p:nvPr/>
        </p:nvSpPr>
        <p:spPr bwMode="auto">
          <a:xfrm>
            <a:off x="10630319" y="5696690"/>
            <a:ext cx="752677"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8758"/>
            <a:r>
              <a:rPr lang="de-DE" altLang="en-US" sz="1120" dirty="0">
                <a:solidFill>
                  <a:srgbClr val="000000"/>
                </a:solidFill>
                <a:latin typeface="Corbel"/>
              </a:rPr>
              <a:t>Events</a:t>
            </a:r>
            <a:endParaRPr lang="en-GB" altLang="en-US" sz="1120" dirty="0">
              <a:solidFill>
                <a:srgbClr val="000000"/>
              </a:solidFill>
              <a:latin typeface="Corbel"/>
            </a:endParaRPr>
          </a:p>
        </p:txBody>
      </p:sp>
      <p:sp>
        <p:nvSpPr>
          <p:cNvPr id="70" name="Rectangle 16"/>
          <p:cNvSpPr>
            <a:spLocks noChangeArrowheads="1"/>
          </p:cNvSpPr>
          <p:nvPr/>
        </p:nvSpPr>
        <p:spPr bwMode="auto">
          <a:xfrm>
            <a:off x="10619062" y="6188495"/>
            <a:ext cx="876510" cy="395749"/>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71" name="Text Box 17"/>
          <p:cNvSpPr txBox="1">
            <a:spLocks noChangeArrowheads="1"/>
          </p:cNvSpPr>
          <p:nvPr/>
        </p:nvSpPr>
        <p:spPr bwMode="auto">
          <a:xfrm>
            <a:off x="10644735" y="6223076"/>
            <a:ext cx="594102"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8758"/>
            <a:r>
              <a:rPr lang="de-DE" altLang="en-US" sz="1120" dirty="0">
                <a:solidFill>
                  <a:srgbClr val="000000"/>
                </a:solidFill>
                <a:latin typeface="Corbel"/>
              </a:rPr>
              <a:t>Logs</a:t>
            </a:r>
            <a:endParaRPr lang="en-GB" altLang="en-US" sz="1120" dirty="0">
              <a:solidFill>
                <a:srgbClr val="000000"/>
              </a:solidFill>
              <a:latin typeface="Corbel"/>
            </a:endParaRPr>
          </a:p>
        </p:txBody>
      </p:sp>
      <p:sp>
        <p:nvSpPr>
          <p:cNvPr id="72" name="Rectangle 18"/>
          <p:cNvSpPr>
            <a:spLocks noChangeArrowheads="1"/>
          </p:cNvSpPr>
          <p:nvPr/>
        </p:nvSpPr>
        <p:spPr bwMode="auto">
          <a:xfrm>
            <a:off x="9271096" y="4052834"/>
            <a:ext cx="14334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600" b="1" i="1">
                <a:solidFill>
                  <a:prstClr val="white"/>
                </a:solidFill>
                <a:latin typeface="Corbel"/>
              </a:rPr>
              <a:t>manageability</a:t>
            </a:r>
            <a:endParaRPr lang="en-GB" altLang="en-US" sz="1600" b="1" i="1">
              <a:solidFill>
                <a:prstClr val="white"/>
              </a:solidFill>
              <a:latin typeface="Corbel"/>
            </a:endParaRPr>
          </a:p>
        </p:txBody>
      </p:sp>
      <p:sp>
        <p:nvSpPr>
          <p:cNvPr id="73" name="Rectangle 19"/>
          <p:cNvSpPr>
            <a:spLocks noChangeArrowheads="1"/>
          </p:cNvSpPr>
          <p:nvPr/>
        </p:nvSpPr>
        <p:spPr bwMode="auto">
          <a:xfrm>
            <a:off x="12139671" y="4056675"/>
            <a:ext cx="13356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600" b="1" i="1">
                <a:solidFill>
                  <a:prstClr val="white"/>
                </a:solidFill>
                <a:latin typeface="Corbel"/>
              </a:rPr>
              <a:t>management</a:t>
            </a:r>
            <a:endParaRPr lang="en-GB" altLang="en-US" sz="1600" b="1" i="1">
              <a:solidFill>
                <a:prstClr val="white"/>
              </a:solidFill>
              <a:latin typeface="Corbel"/>
            </a:endParaRPr>
          </a:p>
        </p:txBody>
      </p:sp>
      <p:sp>
        <p:nvSpPr>
          <p:cNvPr id="74" name="Rectangle 21"/>
          <p:cNvSpPr>
            <a:spLocks noChangeArrowheads="1"/>
          </p:cNvSpPr>
          <p:nvPr/>
        </p:nvSpPr>
        <p:spPr bwMode="auto">
          <a:xfrm>
            <a:off x="12186152" y="6924278"/>
            <a:ext cx="1281120" cy="264688"/>
          </a:xfrm>
          <a:prstGeom prst="rect">
            <a:avLst/>
          </a:prstGeom>
          <a:solidFill>
            <a:srgbClr val="CC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120">
                <a:solidFill>
                  <a:srgbClr val="000000"/>
                </a:solidFill>
                <a:latin typeface="Corbel"/>
              </a:rPr>
              <a:t>Management Tool</a:t>
            </a:r>
            <a:endParaRPr lang="en-GB" altLang="en-US" sz="1120">
              <a:solidFill>
                <a:srgbClr val="000000"/>
              </a:solidFill>
              <a:latin typeface="Corbel"/>
            </a:endParaRPr>
          </a:p>
        </p:txBody>
      </p:sp>
      <p:sp>
        <p:nvSpPr>
          <p:cNvPr id="75" name="Rectangle 23"/>
          <p:cNvSpPr>
            <a:spLocks noChangeArrowheads="1"/>
          </p:cNvSpPr>
          <p:nvPr/>
        </p:nvSpPr>
        <p:spPr bwMode="auto">
          <a:xfrm>
            <a:off x="12133029" y="4461420"/>
            <a:ext cx="1832701" cy="2887426"/>
          </a:xfrm>
          <a:prstGeom prst="rect">
            <a:avLst/>
          </a:prstGeom>
          <a:solidFill>
            <a:srgbClr val="CC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28758"/>
            <a:endParaRPr lang="en-US" sz="1600">
              <a:solidFill>
                <a:prstClr val="white"/>
              </a:solidFill>
              <a:latin typeface="Corbel"/>
            </a:endParaRPr>
          </a:p>
        </p:txBody>
      </p:sp>
      <p:sp>
        <p:nvSpPr>
          <p:cNvPr id="76" name="Rectangle 24"/>
          <p:cNvSpPr>
            <a:spLocks noChangeArrowheads="1"/>
          </p:cNvSpPr>
          <p:nvPr/>
        </p:nvSpPr>
        <p:spPr bwMode="auto">
          <a:xfrm>
            <a:off x="12053349" y="4645844"/>
            <a:ext cx="478096" cy="395749"/>
          </a:xfrm>
          <a:prstGeom prst="rect">
            <a:avLst/>
          </a:prstGeom>
          <a:solidFill>
            <a:srgbClr val="104158"/>
          </a:solidFill>
          <a:ln>
            <a:noFill/>
          </a:ln>
          <a:effectLst/>
        </p:spPr>
        <p:txBody>
          <a:bodyPr wrap="none" anchor="ctr"/>
          <a:lstStyle/>
          <a:p>
            <a:pPr defTabSz="728758"/>
            <a:endParaRPr lang="en-US" sz="1600">
              <a:solidFill>
                <a:prstClr val="white"/>
              </a:solidFill>
              <a:latin typeface="Corbel"/>
            </a:endParaRPr>
          </a:p>
        </p:txBody>
      </p:sp>
      <p:sp>
        <p:nvSpPr>
          <p:cNvPr id="77" name="Rectangle 25"/>
          <p:cNvSpPr>
            <a:spLocks noChangeArrowheads="1"/>
          </p:cNvSpPr>
          <p:nvPr/>
        </p:nvSpPr>
        <p:spPr bwMode="auto">
          <a:xfrm>
            <a:off x="12053349" y="5141492"/>
            <a:ext cx="478096" cy="395749"/>
          </a:xfrm>
          <a:prstGeom prst="rect">
            <a:avLst/>
          </a:prstGeom>
          <a:solidFill>
            <a:srgbClr val="10435A"/>
          </a:solidFill>
          <a:ln>
            <a:noFill/>
          </a:ln>
          <a:effectLst/>
        </p:spPr>
        <p:txBody>
          <a:bodyPr wrap="none" anchor="ctr"/>
          <a:lstStyle/>
          <a:p>
            <a:pPr defTabSz="728758"/>
            <a:endParaRPr lang="en-US" sz="1600">
              <a:solidFill>
                <a:prstClr val="white"/>
              </a:solidFill>
              <a:latin typeface="Corbel"/>
            </a:endParaRPr>
          </a:p>
        </p:txBody>
      </p:sp>
      <p:sp>
        <p:nvSpPr>
          <p:cNvPr id="78" name="Rectangle 26"/>
          <p:cNvSpPr>
            <a:spLocks noChangeArrowheads="1"/>
          </p:cNvSpPr>
          <p:nvPr/>
        </p:nvSpPr>
        <p:spPr bwMode="auto">
          <a:xfrm>
            <a:off x="12053349" y="5665953"/>
            <a:ext cx="478096" cy="395749"/>
          </a:xfrm>
          <a:prstGeom prst="rect">
            <a:avLst/>
          </a:prstGeom>
          <a:solidFill>
            <a:srgbClr val="134A63"/>
          </a:solidFill>
          <a:ln>
            <a:noFill/>
          </a:ln>
          <a:effectLst/>
        </p:spPr>
        <p:txBody>
          <a:bodyPr wrap="none" anchor="ctr"/>
          <a:lstStyle/>
          <a:p>
            <a:pPr defTabSz="728758"/>
            <a:endParaRPr lang="en-US" sz="1600">
              <a:solidFill>
                <a:prstClr val="white"/>
              </a:solidFill>
              <a:latin typeface="Corbel"/>
            </a:endParaRPr>
          </a:p>
        </p:txBody>
      </p:sp>
      <p:sp>
        <p:nvSpPr>
          <p:cNvPr id="79" name="Rectangle 27"/>
          <p:cNvSpPr>
            <a:spLocks noChangeArrowheads="1"/>
          </p:cNvSpPr>
          <p:nvPr/>
        </p:nvSpPr>
        <p:spPr bwMode="auto">
          <a:xfrm>
            <a:off x="12053349" y="6190417"/>
            <a:ext cx="478096" cy="395749"/>
          </a:xfrm>
          <a:prstGeom prst="rect">
            <a:avLst/>
          </a:prstGeom>
          <a:solidFill>
            <a:srgbClr val="144E67"/>
          </a:solidFill>
          <a:ln>
            <a:noFill/>
          </a:ln>
          <a:effectLst/>
        </p:spPr>
        <p:txBody>
          <a:bodyPr wrap="none" anchor="ctr"/>
          <a:lstStyle/>
          <a:p>
            <a:pPr defTabSz="728758"/>
            <a:endParaRPr lang="en-US" sz="1600">
              <a:solidFill>
                <a:prstClr val="white"/>
              </a:solidFill>
              <a:latin typeface="Corbel"/>
            </a:endParaRPr>
          </a:p>
        </p:txBody>
      </p:sp>
      <p:sp>
        <p:nvSpPr>
          <p:cNvPr id="80" name="Line 28"/>
          <p:cNvSpPr>
            <a:spLocks noChangeShapeType="1"/>
          </p:cNvSpPr>
          <p:nvPr/>
        </p:nvSpPr>
        <p:spPr bwMode="auto">
          <a:xfrm>
            <a:off x="12133030" y="6591926"/>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81" name="Line 29"/>
          <p:cNvSpPr>
            <a:spLocks noChangeShapeType="1"/>
          </p:cNvSpPr>
          <p:nvPr/>
        </p:nvSpPr>
        <p:spPr bwMode="auto">
          <a:xfrm>
            <a:off x="12133030" y="6184653"/>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84" name="Line 30"/>
          <p:cNvSpPr>
            <a:spLocks noChangeShapeType="1"/>
          </p:cNvSpPr>
          <p:nvPr/>
        </p:nvSpPr>
        <p:spPr bwMode="auto">
          <a:xfrm>
            <a:off x="12133030" y="6065544"/>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88" name="Line 31"/>
          <p:cNvSpPr>
            <a:spLocks noChangeShapeType="1"/>
          </p:cNvSpPr>
          <p:nvPr/>
        </p:nvSpPr>
        <p:spPr bwMode="auto">
          <a:xfrm>
            <a:off x="12133030" y="5662110"/>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89" name="Line 32"/>
          <p:cNvSpPr>
            <a:spLocks noChangeShapeType="1"/>
          </p:cNvSpPr>
          <p:nvPr/>
        </p:nvSpPr>
        <p:spPr bwMode="auto">
          <a:xfrm>
            <a:off x="12133030" y="5543002"/>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0" name="Line 33"/>
          <p:cNvSpPr>
            <a:spLocks noChangeShapeType="1"/>
          </p:cNvSpPr>
          <p:nvPr/>
        </p:nvSpPr>
        <p:spPr bwMode="auto">
          <a:xfrm>
            <a:off x="12133030" y="5135728"/>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1" name="Line 34"/>
          <p:cNvSpPr>
            <a:spLocks noChangeShapeType="1"/>
          </p:cNvSpPr>
          <p:nvPr/>
        </p:nvSpPr>
        <p:spPr bwMode="auto">
          <a:xfrm>
            <a:off x="12133030" y="5047357"/>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2" name="Line 35"/>
          <p:cNvSpPr>
            <a:spLocks noChangeShapeType="1"/>
          </p:cNvSpPr>
          <p:nvPr/>
        </p:nvSpPr>
        <p:spPr bwMode="auto">
          <a:xfrm>
            <a:off x="12133030" y="4640080"/>
            <a:ext cx="398411" cy="0"/>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3" name="Line 36"/>
          <p:cNvSpPr>
            <a:spLocks noChangeShapeType="1"/>
          </p:cNvSpPr>
          <p:nvPr/>
        </p:nvSpPr>
        <p:spPr bwMode="auto">
          <a:xfrm>
            <a:off x="12531443" y="6188495"/>
            <a:ext cx="0" cy="403432"/>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4" name="Line 37"/>
          <p:cNvSpPr>
            <a:spLocks noChangeShapeType="1"/>
          </p:cNvSpPr>
          <p:nvPr/>
        </p:nvSpPr>
        <p:spPr bwMode="auto">
          <a:xfrm>
            <a:off x="12531443" y="5662111"/>
            <a:ext cx="0" cy="403432"/>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5" name="Line 38"/>
          <p:cNvSpPr>
            <a:spLocks noChangeShapeType="1"/>
          </p:cNvSpPr>
          <p:nvPr/>
        </p:nvSpPr>
        <p:spPr bwMode="auto">
          <a:xfrm>
            <a:off x="12531443" y="5135729"/>
            <a:ext cx="0" cy="403432"/>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6" name="Line 39"/>
          <p:cNvSpPr>
            <a:spLocks noChangeShapeType="1"/>
          </p:cNvSpPr>
          <p:nvPr/>
        </p:nvSpPr>
        <p:spPr bwMode="auto">
          <a:xfrm>
            <a:off x="12531443" y="4640081"/>
            <a:ext cx="0" cy="403432"/>
          </a:xfrm>
          <a:prstGeom prst="line">
            <a:avLst/>
          </a:prstGeom>
          <a:solidFill>
            <a:srgbClr val="CC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728758"/>
            <a:endParaRPr lang="en-US" sz="1600">
              <a:solidFill>
                <a:prstClr val="white"/>
              </a:solidFill>
              <a:latin typeface="Corbel"/>
            </a:endParaRPr>
          </a:p>
        </p:txBody>
      </p:sp>
      <p:sp>
        <p:nvSpPr>
          <p:cNvPr id="97" name="Rectangle 40"/>
          <p:cNvSpPr>
            <a:spLocks noChangeArrowheads="1"/>
          </p:cNvSpPr>
          <p:nvPr/>
        </p:nvSpPr>
        <p:spPr bwMode="auto">
          <a:xfrm>
            <a:off x="9923149" y="7854794"/>
            <a:ext cx="478096" cy="276640"/>
          </a:xfrm>
          <a:prstGeom prst="rect">
            <a:avLst/>
          </a:prstGeom>
          <a:solidFill>
            <a:srgbClr val="CC00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98" name="Rectangle 41"/>
          <p:cNvSpPr>
            <a:spLocks noChangeArrowheads="1"/>
          </p:cNvSpPr>
          <p:nvPr/>
        </p:nvSpPr>
        <p:spPr bwMode="auto">
          <a:xfrm>
            <a:off x="10412865" y="7835581"/>
            <a:ext cx="2785506" cy="28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280">
                <a:solidFill>
                  <a:prstClr val="white"/>
                </a:solidFill>
                <a:latin typeface="Corbel"/>
              </a:rPr>
              <a:t>Component of the Management Stack</a:t>
            </a:r>
            <a:endParaRPr lang="en-GB" altLang="en-US" sz="1280">
              <a:solidFill>
                <a:prstClr val="white"/>
              </a:solidFill>
              <a:latin typeface="Corbel"/>
            </a:endParaRPr>
          </a:p>
        </p:txBody>
      </p:sp>
      <p:sp>
        <p:nvSpPr>
          <p:cNvPr id="99" name="Rectangle 42"/>
          <p:cNvSpPr>
            <a:spLocks noChangeArrowheads="1"/>
          </p:cNvSpPr>
          <p:nvPr/>
        </p:nvSpPr>
        <p:spPr bwMode="auto">
          <a:xfrm>
            <a:off x="9923149" y="7505150"/>
            <a:ext cx="478096" cy="276640"/>
          </a:xfrm>
          <a:prstGeom prst="rect">
            <a:avLst/>
          </a:prstGeom>
          <a:solidFill>
            <a:srgbClr val="FF9900"/>
          </a:solidFill>
          <a:ln w="9525">
            <a:solidFill>
              <a:schemeClr val="tx1"/>
            </a:solidFill>
            <a:miter lim="800000"/>
            <a:headEnd/>
            <a:tailEnd/>
          </a:ln>
          <a:effectLst/>
        </p:spPr>
        <p:txBody>
          <a:bodyPr wrap="none" anchor="ctr"/>
          <a:lstStyle/>
          <a:p>
            <a:pPr defTabSz="728758"/>
            <a:endParaRPr lang="en-US" sz="1600">
              <a:solidFill>
                <a:prstClr val="white"/>
              </a:solidFill>
              <a:latin typeface="Corbel"/>
            </a:endParaRPr>
          </a:p>
        </p:txBody>
      </p:sp>
      <p:sp>
        <p:nvSpPr>
          <p:cNvPr id="100" name="Rectangle 43"/>
          <p:cNvSpPr>
            <a:spLocks noChangeArrowheads="1"/>
          </p:cNvSpPr>
          <p:nvPr/>
        </p:nvSpPr>
        <p:spPr bwMode="auto">
          <a:xfrm>
            <a:off x="10412866" y="7485939"/>
            <a:ext cx="3607078" cy="28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defTabSz="728758"/>
            <a:r>
              <a:rPr lang="de-DE" altLang="en-US" sz="1280" dirty="0">
                <a:solidFill>
                  <a:prstClr val="white"/>
                </a:solidFill>
                <a:latin typeface="Corbel"/>
              </a:rPr>
              <a:t>Application-specific Management Instrumentation</a:t>
            </a:r>
            <a:endParaRPr lang="en-GB" altLang="en-US" sz="1280" dirty="0">
              <a:solidFill>
                <a:prstClr val="white"/>
              </a:solidFill>
              <a:latin typeface="Corbel"/>
            </a:endParaRPr>
          </a:p>
        </p:txBody>
      </p:sp>
      <p:sp>
        <p:nvSpPr>
          <p:cNvPr id="101" name="Text Box 44"/>
          <p:cNvSpPr txBox="1">
            <a:spLocks noChangeArrowheads="1"/>
          </p:cNvSpPr>
          <p:nvPr/>
        </p:nvSpPr>
        <p:spPr bwMode="auto">
          <a:xfrm>
            <a:off x="12303150" y="7016493"/>
            <a:ext cx="1510350" cy="26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defTabSz="728758"/>
            <a:r>
              <a:rPr lang="de-DE" altLang="en-US" sz="1120" b="1" dirty="0">
                <a:solidFill>
                  <a:prstClr val="black"/>
                </a:solidFill>
                <a:latin typeface="Corbel"/>
              </a:rPr>
              <a:t>Management System</a:t>
            </a:r>
            <a:endParaRPr lang="en-GB" altLang="en-US" sz="1120" b="1" dirty="0">
              <a:solidFill>
                <a:prstClr val="black"/>
              </a:solidFill>
              <a:latin typeface="Corbel"/>
            </a:endParaRPr>
          </a:p>
        </p:txBody>
      </p:sp>
      <p:sp>
        <p:nvSpPr>
          <p:cNvPr id="102" name="Rectangle 45"/>
          <p:cNvSpPr>
            <a:spLocks noChangeArrowheads="1"/>
          </p:cNvSpPr>
          <p:nvPr/>
        </p:nvSpPr>
        <p:spPr bwMode="auto">
          <a:xfrm>
            <a:off x="6214666" y="7012338"/>
            <a:ext cx="2571091" cy="68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728758"/>
            <a:r>
              <a:rPr lang="en-US" altLang="en-US" sz="1280" i="1" dirty="0">
                <a:solidFill>
                  <a:prstClr val="white"/>
                </a:solidFill>
                <a:latin typeface="Corbel"/>
              </a:rPr>
              <a:t>Manageability</a:t>
            </a:r>
            <a:r>
              <a:rPr lang="en-US" altLang="en-US" sz="1280" dirty="0">
                <a:solidFill>
                  <a:prstClr val="white"/>
                </a:solidFill>
                <a:latin typeface="Corbel"/>
              </a:rPr>
              <a:t> defines how managed entities communicate with management functions</a:t>
            </a:r>
          </a:p>
        </p:txBody>
      </p:sp>
      <p:sp>
        <p:nvSpPr>
          <p:cNvPr id="103" name="TextBox 102"/>
          <p:cNvSpPr txBox="1"/>
          <p:nvPr/>
        </p:nvSpPr>
        <p:spPr>
          <a:xfrm>
            <a:off x="9959647" y="2313741"/>
            <a:ext cx="4151368" cy="1356214"/>
          </a:xfrm>
          <a:prstGeom prst="rect">
            <a:avLst/>
          </a:prstGeom>
          <a:noFill/>
        </p:spPr>
        <p:txBody>
          <a:bodyPr wrap="square" rtlCol="0" anchor="t" anchorCtr="0">
            <a:noAutofit/>
          </a:bodyPr>
          <a:lstStyle/>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Log Format and Catalog</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Distributed Tracing</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Event Format and Catalog</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Monitoring Configuration</a:t>
            </a:r>
          </a:p>
          <a:p>
            <a:pPr marL="867824" lvl="1" indent="-139066" defTabSz="728758">
              <a:lnSpc>
                <a:spcPct val="90000"/>
              </a:lnSpc>
              <a:spcBef>
                <a:spcPts val="720"/>
              </a:spcBef>
              <a:buFont typeface="Arial" panose="020B0604020202020204" pitchFamily="34" charset="0"/>
              <a:buChar char="•"/>
            </a:pPr>
            <a:r>
              <a:rPr lang="de-DE" sz="1920" dirty="0">
                <a:solidFill>
                  <a:prstClr val="white"/>
                </a:solidFill>
                <a:latin typeface="Arial Narrow" panose="020B0606020202030204" pitchFamily="34" charset="0"/>
              </a:rPr>
              <a:t>First Failure Data Capture</a:t>
            </a:r>
          </a:p>
          <a:p>
            <a:pPr marL="867824" lvl="1" indent="-139066" defTabSz="728758">
              <a:lnSpc>
                <a:spcPct val="90000"/>
              </a:lnSpc>
              <a:spcBef>
                <a:spcPts val="720"/>
              </a:spcBef>
              <a:buFont typeface="Arial" panose="020B0604020202020204" pitchFamily="34" charset="0"/>
              <a:buChar char="•"/>
            </a:pPr>
            <a:endParaRPr lang="de-DE" sz="1920" dirty="0">
              <a:solidFill>
                <a:prstClr val="white"/>
              </a:solidFill>
              <a:latin typeface="Arial Narrow" panose="020B0606020202030204" pitchFamily="34" charset="0"/>
            </a:endParaRPr>
          </a:p>
          <a:p>
            <a:pPr marL="867824" lvl="1" indent="-139066" defTabSz="728758">
              <a:lnSpc>
                <a:spcPct val="90000"/>
              </a:lnSpc>
              <a:spcBef>
                <a:spcPts val="720"/>
              </a:spcBef>
              <a:buFont typeface="Arial" panose="020B0604020202020204" pitchFamily="34" charset="0"/>
              <a:buChar char="•"/>
            </a:pPr>
            <a:endParaRPr lang="en-US" sz="1920"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3808735996"/>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380784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Operations Service Offerings</a:t>
            </a:r>
            <a:endParaRPr lang="en-US" sz="2880" b="1" dirty="0">
              <a:solidFill>
                <a:srgbClr val="FFFF00"/>
              </a:solidFill>
              <a:latin typeface="Arial" charset="0"/>
              <a:ea typeface="Arial" charset="0"/>
              <a:cs typeface="Arial" charset="0"/>
            </a:endParaRPr>
          </a:p>
        </p:txBody>
      </p:sp>
      <p:sp>
        <p:nvSpPr>
          <p:cNvPr id="30" name="Content Placeholder 1"/>
          <p:cNvSpPr txBox="1">
            <a:spLocks/>
          </p:cNvSpPr>
          <p:nvPr/>
        </p:nvSpPr>
        <p:spPr>
          <a:xfrm>
            <a:off x="294778" y="1239715"/>
            <a:ext cx="13969862" cy="6818435"/>
          </a:xfrm>
          <a:prstGeom prst="rect">
            <a:avLst/>
          </a:prstGeom>
        </p:spPr>
        <p:txBody>
          <a:bodyPr/>
          <a:lstStyle>
            <a:lvl1pPr marL="342858" indent="-342858" algn="l" rtl="0" eaLnBrk="0" fontAlgn="base" hangingPunct="0">
              <a:spcBef>
                <a:spcPct val="20000"/>
              </a:spcBef>
              <a:spcAft>
                <a:spcPct val="0"/>
              </a:spcAft>
              <a:buClr>
                <a:schemeClr val="tx1"/>
              </a:buClr>
              <a:buFont typeface="Wingdings" panose="05000000000000000000" pitchFamily="2" charset="2"/>
              <a:buChar char="•"/>
              <a:defRPr sz="1600">
                <a:solidFill>
                  <a:srgbClr val="000000"/>
                </a:solidFill>
                <a:latin typeface="+mn-lt"/>
                <a:ea typeface="MS PGothic" panose="020B0600070205080204" pitchFamily="34" charset="-128"/>
                <a:cs typeface="ＭＳ Ｐゴシック" charset="0"/>
              </a:defRPr>
            </a:lvl1pPr>
            <a:lvl2pPr marL="515874" indent="-173016"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cs typeface="ＭＳ Ｐゴシック" panose="020B0600070205080204" pitchFamily="34" charset="-128"/>
              </a:defRPr>
            </a:lvl2pPr>
            <a:lvl3pPr marL="966668" indent="-168253" algn="l" rtl="0" eaLnBrk="0" fontAlgn="base" hangingPunct="0">
              <a:spcBef>
                <a:spcPct val="2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cs typeface="ＭＳ Ｐゴシック" panose="020B0600070205080204" pitchFamily="34" charset="-128"/>
              </a:defRPr>
            </a:lvl3pPr>
            <a:lvl4pPr marL="1430161" indent="-176191"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cs typeface="ＭＳ Ｐゴシック" panose="020B0600070205080204" pitchFamily="34" charset="-128"/>
              </a:defRPr>
            </a:lvl4pPr>
            <a:lvl5pPr marL="1719049" indent="-7937" algn="l" rtl="0" eaLnBrk="0" fontAlgn="base" hangingPunct="0">
              <a:spcBef>
                <a:spcPct val="20000"/>
              </a:spcBef>
              <a:spcAft>
                <a:spcPct val="0"/>
              </a:spcAft>
              <a:buClr>
                <a:schemeClr val="tx1"/>
              </a:buClr>
              <a:buChar char="»"/>
              <a:defRPr sz="1200">
                <a:solidFill>
                  <a:schemeClr val="tx1"/>
                </a:solidFill>
                <a:latin typeface="+mn-lt"/>
                <a:ea typeface="MS PGothic" panose="020B0600070205080204" pitchFamily="34" charset="-128"/>
                <a:cs typeface="ＭＳ Ｐゴシック" panose="020B0600070205080204" pitchFamily="34" charset="-128"/>
              </a:defRPr>
            </a:lvl5pPr>
            <a:lvl6pPr marL="2176192" indent="-7937" algn="l" rtl="0" eaLnBrk="1" fontAlgn="base" hangingPunct="1">
              <a:spcBef>
                <a:spcPct val="20000"/>
              </a:spcBef>
              <a:spcAft>
                <a:spcPct val="0"/>
              </a:spcAft>
              <a:buClr>
                <a:schemeClr val="tx1"/>
              </a:buClr>
              <a:defRPr sz="1200">
                <a:solidFill>
                  <a:schemeClr val="tx1"/>
                </a:solidFill>
                <a:latin typeface="+mn-lt"/>
              </a:defRPr>
            </a:lvl6pPr>
            <a:lvl7pPr marL="2633335" indent="-7937" algn="l" rtl="0" eaLnBrk="1" fontAlgn="base" hangingPunct="1">
              <a:spcBef>
                <a:spcPct val="20000"/>
              </a:spcBef>
              <a:spcAft>
                <a:spcPct val="0"/>
              </a:spcAft>
              <a:buClr>
                <a:schemeClr val="tx1"/>
              </a:buClr>
              <a:defRPr sz="1200">
                <a:solidFill>
                  <a:schemeClr val="tx1"/>
                </a:solidFill>
                <a:latin typeface="+mn-lt"/>
              </a:defRPr>
            </a:lvl7pPr>
            <a:lvl8pPr marL="3090479" indent="-7937" algn="l" rtl="0" eaLnBrk="1" fontAlgn="base" hangingPunct="1">
              <a:spcBef>
                <a:spcPct val="20000"/>
              </a:spcBef>
              <a:spcAft>
                <a:spcPct val="0"/>
              </a:spcAft>
              <a:buClr>
                <a:schemeClr val="tx1"/>
              </a:buClr>
              <a:defRPr sz="1200">
                <a:solidFill>
                  <a:schemeClr val="tx1"/>
                </a:solidFill>
                <a:latin typeface="+mn-lt"/>
              </a:defRPr>
            </a:lvl8pPr>
            <a:lvl9pPr marL="3547621" indent="-7937" algn="l" rtl="0" eaLnBrk="1" fontAlgn="base" hangingPunct="1">
              <a:spcBef>
                <a:spcPct val="20000"/>
              </a:spcBef>
              <a:spcAft>
                <a:spcPct val="0"/>
              </a:spcAft>
              <a:buClr>
                <a:schemeClr val="tx1"/>
              </a:buClr>
              <a:defRPr sz="1200">
                <a:solidFill>
                  <a:schemeClr val="tx1"/>
                </a:solidFill>
                <a:latin typeface="+mn-lt"/>
              </a:defRPr>
            </a:lvl9pPr>
          </a:lstStyle>
          <a:p>
            <a:pPr marL="0" indent="0" defTabSz="728758">
              <a:buClr>
                <a:prstClr val="white"/>
              </a:buClr>
              <a:buNone/>
            </a:pPr>
            <a:r>
              <a:rPr lang="en-US" sz="2080" b="1" kern="0" dirty="0">
                <a:solidFill>
                  <a:prstClr val="white"/>
                </a:solidFill>
                <a:latin typeface="Corbel"/>
              </a:rPr>
              <a:t>The Cloud and Service Management  Bluemix Garage</a:t>
            </a:r>
            <a:endParaRPr lang="de-DE" sz="2080" b="1" kern="0" dirty="0">
              <a:solidFill>
                <a:prstClr val="white"/>
              </a:solidFill>
              <a:latin typeface="Corbel"/>
            </a:endParaRPr>
          </a:p>
          <a:p>
            <a:pPr marL="0" indent="0" defTabSz="728758">
              <a:buClr>
                <a:prstClr val="white"/>
              </a:buClr>
              <a:buNone/>
            </a:pPr>
            <a:r>
              <a:rPr lang="en-US" sz="2080" kern="0" dirty="0">
                <a:solidFill>
                  <a:prstClr val="white"/>
                </a:solidFill>
                <a:latin typeface="Corbel"/>
              </a:rPr>
              <a:t>The IBM Cloud Garage CSMO offering helps enterprise clients adopt the right IT Operations practice for Cloud by identifying the organizational roles, processes, skills and tools necessary for optimal Service Management on Bluemix.</a:t>
            </a:r>
          </a:p>
          <a:p>
            <a:pPr marL="0" indent="0" defTabSz="728758">
              <a:buClr>
                <a:prstClr val="white"/>
              </a:buClr>
              <a:buNone/>
            </a:pPr>
            <a:endParaRPr lang="de-DE" sz="2080" kern="0" dirty="0">
              <a:solidFill>
                <a:prstClr val="white"/>
              </a:solidFill>
              <a:latin typeface="Corbel"/>
            </a:endParaRPr>
          </a:p>
          <a:p>
            <a:pPr marL="0" indent="0" defTabSz="728758">
              <a:buClr>
                <a:prstClr val="white"/>
              </a:buClr>
              <a:buNone/>
            </a:pPr>
            <a:r>
              <a:rPr lang="de-DE" sz="2080" b="1" kern="0" dirty="0">
                <a:solidFill>
                  <a:prstClr val="white"/>
                </a:solidFill>
                <a:latin typeface="Corbel"/>
              </a:rPr>
              <a:t>RACI for Cloud Services</a:t>
            </a:r>
          </a:p>
          <a:p>
            <a:pPr marL="0" indent="0" defTabSz="728758">
              <a:buClr>
                <a:prstClr val="white"/>
              </a:buClr>
              <a:buNone/>
            </a:pPr>
            <a:r>
              <a:rPr lang="en-US" sz="2080" kern="0" dirty="0">
                <a:solidFill>
                  <a:prstClr val="white"/>
                </a:solidFill>
                <a:latin typeface="Corbel"/>
              </a:rPr>
              <a:t>Customers that are starting their journey to the cloud need to understand how best to provide Hybrid Cloud IT Management and the roles and responsibilities to enable the key support processes. IBM will provide a RACI (Responsible, Accountable, Consulted, Informed) matrix to clarify these for cloud delivery.</a:t>
            </a:r>
          </a:p>
          <a:p>
            <a:pPr marL="0" indent="0" defTabSz="728758">
              <a:buClr>
                <a:prstClr val="white"/>
              </a:buClr>
              <a:buNone/>
            </a:pPr>
            <a:endParaRPr lang="de-DE" sz="2080" kern="0" dirty="0">
              <a:solidFill>
                <a:prstClr val="white"/>
              </a:solidFill>
              <a:latin typeface="Corbel"/>
            </a:endParaRPr>
          </a:p>
          <a:p>
            <a:pPr marL="0" indent="0" defTabSz="728758">
              <a:buClr>
                <a:prstClr val="white"/>
              </a:buClr>
              <a:buNone/>
            </a:pPr>
            <a:r>
              <a:rPr lang="en-US" sz="2080" b="1" kern="0" dirty="0">
                <a:solidFill>
                  <a:prstClr val="white"/>
                </a:solidFill>
                <a:latin typeface="Corbel"/>
              </a:rPr>
              <a:t>ChatOps – Transformation through Collaboration</a:t>
            </a:r>
          </a:p>
          <a:p>
            <a:pPr marL="0" indent="0" defTabSz="728758">
              <a:buClr>
                <a:prstClr val="white"/>
              </a:buClr>
              <a:buNone/>
            </a:pPr>
            <a:r>
              <a:rPr lang="en-US" sz="2080" kern="0" dirty="0">
                <a:solidFill>
                  <a:prstClr val="white"/>
                </a:solidFill>
                <a:latin typeface="Corbel"/>
              </a:rPr>
              <a:t>Enable better team communications and increase efficient by enabling IT teams to collaborate and perform daily actions from a chatroom in real time. ChatOps connects people, bots, and tools, making information readily available and creating an easier workflow.</a:t>
            </a:r>
          </a:p>
          <a:p>
            <a:pPr marL="0" indent="0" defTabSz="728758">
              <a:buClr>
                <a:prstClr val="white"/>
              </a:buClr>
              <a:buNone/>
            </a:pPr>
            <a:endParaRPr lang="en-US" sz="2080" kern="0" dirty="0">
              <a:solidFill>
                <a:prstClr val="white"/>
              </a:solidFill>
              <a:latin typeface="Corbel"/>
            </a:endParaRPr>
          </a:p>
          <a:p>
            <a:pPr marL="0" indent="0" defTabSz="728758">
              <a:buClr>
                <a:prstClr val="white"/>
              </a:buClr>
              <a:buNone/>
            </a:pPr>
            <a:r>
              <a:rPr lang="en-US" sz="2080" b="1" kern="0" dirty="0">
                <a:solidFill>
                  <a:prstClr val="white"/>
                </a:solidFill>
                <a:latin typeface="Corbel"/>
              </a:rPr>
              <a:t>Build to Manage Service Offerings </a:t>
            </a:r>
          </a:p>
          <a:p>
            <a:pPr marL="0" indent="0" defTabSz="728758">
              <a:buClr>
                <a:prstClr val="white"/>
              </a:buClr>
              <a:buNone/>
            </a:pPr>
            <a:r>
              <a:rPr lang="en-US" sz="2080" kern="0" dirty="0">
                <a:solidFill>
                  <a:prstClr val="white"/>
                </a:solidFill>
                <a:latin typeface="Corbel"/>
              </a:rPr>
              <a:t>As </a:t>
            </a:r>
            <a:r>
              <a:rPr lang="en-US" sz="2080" kern="0" dirty="0" err="1">
                <a:solidFill>
                  <a:prstClr val="white"/>
                </a:solidFill>
                <a:latin typeface="Corbel"/>
              </a:rPr>
              <a:t>organisations</a:t>
            </a:r>
            <a:r>
              <a:rPr lang="en-US" sz="2080" kern="0" dirty="0">
                <a:solidFill>
                  <a:prstClr val="white"/>
                </a:solidFill>
                <a:latin typeface="Corbel"/>
              </a:rPr>
              <a:t> move into the world of Cloud where </a:t>
            </a:r>
            <a:r>
              <a:rPr lang="en-US" sz="2080" kern="0" dirty="0" err="1">
                <a:solidFill>
                  <a:prstClr val="white"/>
                </a:solidFill>
                <a:latin typeface="Corbel"/>
              </a:rPr>
              <a:t>microservices</a:t>
            </a:r>
            <a:r>
              <a:rPr lang="en-US" sz="2080" kern="0" dirty="0">
                <a:solidFill>
                  <a:prstClr val="white"/>
                </a:solidFill>
                <a:latin typeface="Corbel"/>
              </a:rPr>
              <a:t> and continuous deployment is becoming more of the norm, clients need guidance and assistance to understand how their DevOps teams can implement and deploy applications and services that are reliable, performant , manageable and production ready.</a:t>
            </a:r>
          </a:p>
        </p:txBody>
      </p:sp>
    </p:spTree>
    <p:extLst>
      <p:ext uri="{BB962C8B-B14F-4D97-AF65-F5344CB8AC3E}">
        <p14:creationId xmlns:p14="http://schemas.microsoft.com/office/powerpoint/2010/main" val="3674263743"/>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380784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Operations offering in the Bluemix Garage</a:t>
            </a:r>
            <a:endParaRPr lang="en-US" sz="2880" b="1" dirty="0">
              <a:solidFill>
                <a:srgbClr val="FFFF00"/>
              </a:solidFill>
              <a:latin typeface="Arial" charset="0"/>
              <a:ea typeface="Arial" charset="0"/>
              <a:cs typeface="Arial" charset="0"/>
            </a:endParaRPr>
          </a:p>
        </p:txBody>
      </p:sp>
      <p:sp>
        <p:nvSpPr>
          <p:cNvPr id="22" name="Content Placeholder 1"/>
          <p:cNvSpPr txBox="1">
            <a:spLocks/>
          </p:cNvSpPr>
          <p:nvPr/>
        </p:nvSpPr>
        <p:spPr>
          <a:xfrm>
            <a:off x="292103" y="4094525"/>
            <a:ext cx="14156230" cy="2326141"/>
          </a:xfrm>
          <a:prstGeom prst="rect">
            <a:avLst/>
          </a:prstGeom>
        </p:spPr>
        <p:txBody>
          <a:bodyPr/>
          <a:lstStyle>
            <a:lvl1pPr marL="342858" indent="-342858" algn="l" rtl="0" eaLnBrk="0" fontAlgn="base" hangingPunct="0">
              <a:spcBef>
                <a:spcPct val="20000"/>
              </a:spcBef>
              <a:spcAft>
                <a:spcPct val="0"/>
              </a:spcAft>
              <a:buClr>
                <a:schemeClr val="tx1"/>
              </a:buClr>
              <a:buFont typeface="Wingdings" panose="05000000000000000000" pitchFamily="2" charset="2"/>
              <a:buChar char="•"/>
              <a:defRPr sz="1600">
                <a:solidFill>
                  <a:srgbClr val="000000"/>
                </a:solidFill>
                <a:latin typeface="+mn-lt"/>
                <a:ea typeface="MS PGothic" panose="020B0600070205080204" pitchFamily="34" charset="-128"/>
                <a:cs typeface="ＭＳ Ｐゴシック" charset="0"/>
              </a:defRPr>
            </a:lvl1pPr>
            <a:lvl2pPr marL="515874" indent="-173016"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cs typeface="ＭＳ Ｐゴシック" panose="020B0600070205080204" pitchFamily="34" charset="-128"/>
              </a:defRPr>
            </a:lvl2pPr>
            <a:lvl3pPr marL="966668" indent="-168253" algn="l" rtl="0" eaLnBrk="0" fontAlgn="base" hangingPunct="0">
              <a:spcBef>
                <a:spcPct val="2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cs typeface="ＭＳ Ｐゴシック" panose="020B0600070205080204" pitchFamily="34" charset="-128"/>
              </a:defRPr>
            </a:lvl3pPr>
            <a:lvl4pPr marL="1430161" indent="-176191"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cs typeface="ＭＳ Ｐゴシック" panose="020B0600070205080204" pitchFamily="34" charset="-128"/>
              </a:defRPr>
            </a:lvl4pPr>
            <a:lvl5pPr marL="1719049" indent="-7937" algn="l" rtl="0" eaLnBrk="0" fontAlgn="base" hangingPunct="0">
              <a:spcBef>
                <a:spcPct val="20000"/>
              </a:spcBef>
              <a:spcAft>
                <a:spcPct val="0"/>
              </a:spcAft>
              <a:buClr>
                <a:schemeClr val="tx1"/>
              </a:buClr>
              <a:buChar char="»"/>
              <a:defRPr sz="1200">
                <a:solidFill>
                  <a:schemeClr val="tx1"/>
                </a:solidFill>
                <a:latin typeface="+mn-lt"/>
                <a:ea typeface="MS PGothic" panose="020B0600070205080204" pitchFamily="34" charset="-128"/>
                <a:cs typeface="ＭＳ Ｐゴシック" panose="020B0600070205080204" pitchFamily="34" charset="-128"/>
              </a:defRPr>
            </a:lvl5pPr>
            <a:lvl6pPr marL="2176192" indent="-7937" algn="l" rtl="0" eaLnBrk="1" fontAlgn="base" hangingPunct="1">
              <a:spcBef>
                <a:spcPct val="20000"/>
              </a:spcBef>
              <a:spcAft>
                <a:spcPct val="0"/>
              </a:spcAft>
              <a:buClr>
                <a:schemeClr val="tx1"/>
              </a:buClr>
              <a:defRPr sz="1200">
                <a:solidFill>
                  <a:schemeClr val="tx1"/>
                </a:solidFill>
                <a:latin typeface="+mn-lt"/>
              </a:defRPr>
            </a:lvl6pPr>
            <a:lvl7pPr marL="2633335" indent="-7937" algn="l" rtl="0" eaLnBrk="1" fontAlgn="base" hangingPunct="1">
              <a:spcBef>
                <a:spcPct val="20000"/>
              </a:spcBef>
              <a:spcAft>
                <a:spcPct val="0"/>
              </a:spcAft>
              <a:buClr>
                <a:schemeClr val="tx1"/>
              </a:buClr>
              <a:defRPr sz="1200">
                <a:solidFill>
                  <a:schemeClr val="tx1"/>
                </a:solidFill>
                <a:latin typeface="+mn-lt"/>
              </a:defRPr>
            </a:lvl7pPr>
            <a:lvl8pPr marL="3090479" indent="-7937" algn="l" rtl="0" eaLnBrk="1" fontAlgn="base" hangingPunct="1">
              <a:spcBef>
                <a:spcPct val="20000"/>
              </a:spcBef>
              <a:spcAft>
                <a:spcPct val="0"/>
              </a:spcAft>
              <a:buClr>
                <a:schemeClr val="tx1"/>
              </a:buClr>
              <a:defRPr sz="1200">
                <a:solidFill>
                  <a:schemeClr val="tx1"/>
                </a:solidFill>
                <a:latin typeface="+mn-lt"/>
              </a:defRPr>
            </a:lvl8pPr>
            <a:lvl9pPr marL="3547621" indent="-7937" algn="l" rtl="0" eaLnBrk="1" fontAlgn="base" hangingPunct="1">
              <a:spcBef>
                <a:spcPct val="20000"/>
              </a:spcBef>
              <a:spcAft>
                <a:spcPct val="0"/>
              </a:spcAft>
              <a:buClr>
                <a:schemeClr val="tx1"/>
              </a:buClr>
              <a:defRPr sz="1200">
                <a:solidFill>
                  <a:schemeClr val="tx1"/>
                </a:solidFill>
                <a:latin typeface="+mn-lt"/>
              </a:defRPr>
            </a:lvl9pPr>
          </a:lstStyle>
          <a:p>
            <a:pPr marL="548573" indent="-548573" defTabSz="728758">
              <a:buClr>
                <a:prstClr val="white"/>
              </a:buClr>
              <a:buFont typeface="Wingdings" panose="05000000000000000000" pitchFamily="2" charset="2"/>
              <a:buChar char="§"/>
            </a:pPr>
            <a:r>
              <a:rPr lang="en-US" sz="2240" b="1" kern="0" dirty="0">
                <a:solidFill>
                  <a:srgbClr val="97E9D5">
                    <a:lumMod val="60000"/>
                    <a:lumOff val="40000"/>
                  </a:srgbClr>
                </a:solidFill>
                <a:latin typeface="Corbel"/>
              </a:rPr>
              <a:t>Visit </a:t>
            </a:r>
            <a:r>
              <a:rPr lang="en-US" sz="2240" b="1" kern="0" dirty="0">
                <a:solidFill>
                  <a:prstClr val="white"/>
                </a:solidFill>
                <a:latin typeface="Corbel"/>
              </a:rPr>
              <a:t>: </a:t>
            </a:r>
            <a:r>
              <a:rPr lang="en-US" sz="2240" kern="0" dirty="0">
                <a:solidFill>
                  <a:prstClr val="white"/>
                </a:solidFill>
                <a:latin typeface="Corbel"/>
              </a:rPr>
              <a:t> Overview, live showcases, dialog and success stories</a:t>
            </a:r>
          </a:p>
          <a:p>
            <a:pPr marL="548573" indent="-548573" defTabSz="728758">
              <a:buClr>
                <a:prstClr val="white"/>
              </a:buClr>
              <a:buFont typeface="Wingdings" panose="05000000000000000000" pitchFamily="2" charset="2"/>
              <a:buChar char="§"/>
            </a:pPr>
            <a:r>
              <a:rPr lang="en-US" sz="2240" b="1" kern="0" dirty="0">
                <a:solidFill>
                  <a:srgbClr val="97E9D5">
                    <a:lumMod val="60000"/>
                    <a:lumOff val="40000"/>
                  </a:srgbClr>
                </a:solidFill>
                <a:latin typeface="Corbel"/>
              </a:rPr>
              <a:t>Workshop </a:t>
            </a:r>
            <a:r>
              <a:rPr lang="en-US" sz="2240" b="1" kern="0" dirty="0">
                <a:solidFill>
                  <a:prstClr val="white"/>
                </a:solidFill>
                <a:latin typeface="Corbel"/>
              </a:rPr>
              <a:t>: </a:t>
            </a:r>
            <a:r>
              <a:rPr lang="en-US" sz="2240" kern="0" dirty="0">
                <a:solidFill>
                  <a:prstClr val="white"/>
                </a:solidFill>
                <a:latin typeface="Corbel"/>
              </a:rPr>
              <a:t> Uses design thinking to define personas, needs and transformational needs</a:t>
            </a:r>
          </a:p>
          <a:p>
            <a:pPr marL="548573" indent="-548573" defTabSz="728758">
              <a:buClr>
                <a:prstClr val="white"/>
              </a:buClr>
              <a:buFont typeface="Wingdings" panose="05000000000000000000" pitchFamily="2" charset="2"/>
              <a:buChar char="§"/>
            </a:pPr>
            <a:r>
              <a:rPr lang="en-US" sz="2240" b="1" kern="0" dirty="0">
                <a:solidFill>
                  <a:srgbClr val="97E9D5">
                    <a:lumMod val="60000"/>
                    <a:lumOff val="40000"/>
                  </a:srgbClr>
                </a:solidFill>
                <a:latin typeface="Corbel"/>
              </a:rPr>
              <a:t>MVP </a:t>
            </a:r>
            <a:r>
              <a:rPr lang="en-US" sz="2240" b="1" kern="0" dirty="0">
                <a:solidFill>
                  <a:prstClr val="white"/>
                </a:solidFill>
                <a:latin typeface="Corbel"/>
              </a:rPr>
              <a:t>:</a:t>
            </a:r>
            <a:r>
              <a:rPr lang="en-US" sz="2240" kern="0" dirty="0">
                <a:solidFill>
                  <a:prstClr val="white"/>
                </a:solidFill>
                <a:latin typeface="Corbel"/>
              </a:rPr>
              <a:t>  Assist and partner to develop a working solution that begins the transformation</a:t>
            </a:r>
          </a:p>
          <a:p>
            <a:pPr marL="548573" indent="-548573" defTabSz="728758">
              <a:buClr>
                <a:prstClr val="white"/>
              </a:buClr>
              <a:buFont typeface="Wingdings" panose="05000000000000000000" pitchFamily="2" charset="2"/>
              <a:buChar char="§"/>
            </a:pPr>
            <a:r>
              <a:rPr lang="en-US" sz="2240" b="1" kern="0" dirty="0">
                <a:solidFill>
                  <a:srgbClr val="97E9D5">
                    <a:lumMod val="60000"/>
                    <a:lumOff val="40000"/>
                  </a:srgbClr>
                </a:solidFill>
                <a:latin typeface="Corbel"/>
              </a:rPr>
              <a:t>Transformation </a:t>
            </a:r>
            <a:r>
              <a:rPr lang="en-US" sz="2240" b="1" kern="0" dirty="0">
                <a:solidFill>
                  <a:prstClr val="white"/>
                </a:solidFill>
                <a:latin typeface="Corbel"/>
              </a:rPr>
              <a:t>:  </a:t>
            </a:r>
            <a:r>
              <a:rPr lang="en-US" sz="2240" kern="0" dirty="0">
                <a:solidFill>
                  <a:prstClr val="white"/>
                </a:solidFill>
                <a:latin typeface="Corbel"/>
              </a:rPr>
              <a:t>Provide leadership and guidance in extending the MVP in transforming operational capabilities and processes</a:t>
            </a:r>
          </a:p>
          <a:p>
            <a:pPr marL="548573" indent="-548573" defTabSz="728758">
              <a:buClr>
                <a:prstClr val="white"/>
              </a:buClr>
            </a:pPr>
            <a:endParaRPr lang="en-US" sz="2240" kern="0" dirty="0">
              <a:solidFill>
                <a:prstClr val="white"/>
              </a:solidFill>
              <a:latin typeface="Corbel"/>
            </a:endParaRPr>
          </a:p>
          <a:p>
            <a:pPr marL="0" indent="0" defTabSz="728758">
              <a:buClr>
                <a:prstClr val="white"/>
              </a:buClr>
              <a:buNone/>
            </a:pPr>
            <a:endParaRPr lang="en-US" sz="2240" kern="0" dirty="0">
              <a:solidFill>
                <a:prstClr val="white"/>
              </a:solidFill>
              <a:latin typeface="Corbel"/>
            </a:endParaRPr>
          </a:p>
        </p:txBody>
      </p:sp>
      <p:pic>
        <p:nvPicPr>
          <p:cNvPr id="23" name="Picture 22"/>
          <p:cNvPicPr>
            <a:picLocks noChangeAspect="1" noChangeArrowheads="1"/>
          </p:cNvPicPr>
          <p:nvPr/>
        </p:nvPicPr>
        <p:blipFill>
          <a:blip r:embed="rId3">
            <a:clrChange>
              <a:clrFrom>
                <a:srgbClr val="DFE9E9"/>
              </a:clrFrom>
              <a:clrTo>
                <a:srgbClr val="DFE9E9">
                  <a:alpha val="0"/>
                </a:srgbClr>
              </a:clrTo>
            </a:clrChange>
            <a:extLst>
              <a:ext uri="{28A0092B-C50C-407E-A947-70E740481C1C}">
                <a14:useLocalDpi xmlns:a14="http://schemas.microsoft.com/office/drawing/2010/main" val="0"/>
              </a:ext>
            </a:extLst>
          </a:blip>
          <a:srcRect/>
          <a:stretch>
            <a:fillRect/>
          </a:stretch>
        </p:blipFill>
        <p:spPr bwMode="auto">
          <a:xfrm>
            <a:off x="3296066" y="5939993"/>
            <a:ext cx="10450371" cy="182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4"/>
          <a:stretch>
            <a:fillRect/>
          </a:stretch>
        </p:blipFill>
        <p:spPr>
          <a:xfrm>
            <a:off x="11554406" y="1585304"/>
            <a:ext cx="2893928" cy="2941683"/>
          </a:xfrm>
          <a:prstGeom prst="rect">
            <a:avLst/>
          </a:prstGeom>
        </p:spPr>
      </p:pic>
      <p:sp>
        <p:nvSpPr>
          <p:cNvPr id="25" name="Rectangle 24"/>
          <p:cNvSpPr/>
          <p:nvPr/>
        </p:nvSpPr>
        <p:spPr>
          <a:xfrm>
            <a:off x="3292440" y="7648006"/>
            <a:ext cx="2370067" cy="437043"/>
          </a:xfrm>
          <a:prstGeom prst="rect">
            <a:avLst/>
          </a:prstGeom>
        </p:spPr>
        <p:txBody>
          <a:bodyPr wrap="square">
            <a:spAutoFit/>
          </a:bodyPr>
          <a:lstStyle/>
          <a:p>
            <a:pPr algn="ctr" defTabSz="728758"/>
            <a:r>
              <a:rPr lang="en-US" sz="2240" i="1" kern="0" dirty="0">
                <a:solidFill>
                  <a:prstClr val="white"/>
                </a:solidFill>
                <a:latin typeface="Corbel"/>
              </a:rPr>
              <a:t>Half day</a:t>
            </a:r>
            <a:endParaRPr lang="en-US" sz="2240" i="1" dirty="0">
              <a:solidFill>
                <a:prstClr val="white"/>
              </a:solidFill>
              <a:latin typeface="Corbel"/>
            </a:endParaRPr>
          </a:p>
        </p:txBody>
      </p:sp>
      <p:sp>
        <p:nvSpPr>
          <p:cNvPr id="26" name="Rectangle 25"/>
          <p:cNvSpPr/>
          <p:nvPr/>
        </p:nvSpPr>
        <p:spPr>
          <a:xfrm>
            <a:off x="5960534" y="7660322"/>
            <a:ext cx="2357118" cy="437043"/>
          </a:xfrm>
          <a:prstGeom prst="rect">
            <a:avLst/>
          </a:prstGeom>
        </p:spPr>
        <p:txBody>
          <a:bodyPr wrap="square">
            <a:spAutoFit/>
          </a:bodyPr>
          <a:lstStyle/>
          <a:p>
            <a:pPr algn="ctr" defTabSz="728758"/>
            <a:r>
              <a:rPr lang="en-US" sz="2240" i="1" kern="0" dirty="0">
                <a:solidFill>
                  <a:prstClr val="white"/>
                </a:solidFill>
                <a:latin typeface="Corbel"/>
              </a:rPr>
              <a:t>2-5 days</a:t>
            </a:r>
            <a:endParaRPr lang="en-US" sz="2240" i="1" dirty="0">
              <a:solidFill>
                <a:prstClr val="white"/>
              </a:solidFill>
              <a:latin typeface="Corbel"/>
            </a:endParaRPr>
          </a:p>
        </p:txBody>
      </p:sp>
      <p:sp>
        <p:nvSpPr>
          <p:cNvPr id="27" name="Rectangle 26"/>
          <p:cNvSpPr/>
          <p:nvPr/>
        </p:nvSpPr>
        <p:spPr>
          <a:xfrm>
            <a:off x="8615676" y="7671938"/>
            <a:ext cx="2366443" cy="437043"/>
          </a:xfrm>
          <a:prstGeom prst="rect">
            <a:avLst/>
          </a:prstGeom>
        </p:spPr>
        <p:txBody>
          <a:bodyPr wrap="square">
            <a:spAutoFit/>
          </a:bodyPr>
          <a:lstStyle/>
          <a:p>
            <a:pPr algn="ctr" defTabSz="728758"/>
            <a:r>
              <a:rPr lang="en-US" sz="2240" i="1" kern="0" dirty="0">
                <a:solidFill>
                  <a:prstClr val="white"/>
                </a:solidFill>
                <a:latin typeface="Corbel"/>
              </a:rPr>
              <a:t>4-12 weeks</a:t>
            </a:r>
            <a:endParaRPr lang="en-US" sz="2240" i="1" dirty="0">
              <a:solidFill>
                <a:prstClr val="white"/>
              </a:solidFill>
              <a:latin typeface="Corbel"/>
            </a:endParaRPr>
          </a:p>
        </p:txBody>
      </p:sp>
      <p:sp>
        <p:nvSpPr>
          <p:cNvPr id="28" name="Rectangle 27"/>
          <p:cNvSpPr/>
          <p:nvPr/>
        </p:nvSpPr>
        <p:spPr>
          <a:xfrm>
            <a:off x="11270821" y="7683554"/>
            <a:ext cx="2330032" cy="437043"/>
          </a:xfrm>
          <a:prstGeom prst="rect">
            <a:avLst/>
          </a:prstGeom>
        </p:spPr>
        <p:txBody>
          <a:bodyPr wrap="square">
            <a:spAutoFit/>
          </a:bodyPr>
          <a:lstStyle/>
          <a:p>
            <a:pPr algn="ctr" defTabSz="728758"/>
            <a:r>
              <a:rPr lang="en-US" sz="2240" i="1" kern="0" dirty="0">
                <a:solidFill>
                  <a:prstClr val="white"/>
                </a:solidFill>
                <a:latin typeface="Corbel"/>
              </a:rPr>
              <a:t>12+ weeks</a:t>
            </a:r>
            <a:endParaRPr lang="en-US" sz="2240" i="1" dirty="0">
              <a:solidFill>
                <a:prstClr val="white"/>
              </a:solidFill>
              <a:latin typeface="Corbel"/>
            </a:endParaRPr>
          </a:p>
        </p:txBody>
      </p:sp>
      <p:sp>
        <p:nvSpPr>
          <p:cNvPr id="30" name="Content Placeholder 1"/>
          <p:cNvSpPr txBox="1">
            <a:spLocks/>
          </p:cNvSpPr>
          <p:nvPr/>
        </p:nvSpPr>
        <p:spPr>
          <a:xfrm>
            <a:off x="294778" y="1239715"/>
            <a:ext cx="11634626" cy="1622061"/>
          </a:xfrm>
          <a:prstGeom prst="rect">
            <a:avLst/>
          </a:prstGeom>
        </p:spPr>
        <p:txBody>
          <a:bodyPr/>
          <a:lstStyle>
            <a:lvl1pPr marL="342858" indent="-342858" algn="l" rtl="0" eaLnBrk="0" fontAlgn="base" hangingPunct="0">
              <a:spcBef>
                <a:spcPct val="20000"/>
              </a:spcBef>
              <a:spcAft>
                <a:spcPct val="0"/>
              </a:spcAft>
              <a:buClr>
                <a:schemeClr val="tx1"/>
              </a:buClr>
              <a:buFont typeface="Wingdings" panose="05000000000000000000" pitchFamily="2" charset="2"/>
              <a:buChar char="•"/>
              <a:defRPr sz="1600">
                <a:solidFill>
                  <a:srgbClr val="000000"/>
                </a:solidFill>
                <a:latin typeface="+mn-lt"/>
                <a:ea typeface="MS PGothic" panose="020B0600070205080204" pitchFamily="34" charset="-128"/>
                <a:cs typeface="ＭＳ Ｐゴシック" charset="0"/>
              </a:defRPr>
            </a:lvl1pPr>
            <a:lvl2pPr marL="515874" indent="-173016" algn="l" rtl="0" eaLnBrk="0" fontAlgn="base" hangingPunct="0">
              <a:spcBef>
                <a:spcPct val="20000"/>
              </a:spcBef>
              <a:spcAft>
                <a:spcPct val="0"/>
              </a:spcAft>
              <a:buClr>
                <a:schemeClr val="tx1"/>
              </a:buClr>
              <a:buChar char="•"/>
              <a:defRPr sz="1600">
                <a:solidFill>
                  <a:schemeClr val="tx1"/>
                </a:solidFill>
                <a:latin typeface="+mn-lt"/>
                <a:ea typeface="MS PGothic" panose="020B0600070205080204" pitchFamily="34" charset="-128"/>
                <a:cs typeface="ＭＳ Ｐゴシック" panose="020B0600070205080204" pitchFamily="34" charset="-128"/>
              </a:defRPr>
            </a:lvl2pPr>
            <a:lvl3pPr marL="966668" indent="-168253" algn="l" rtl="0" eaLnBrk="0" fontAlgn="base" hangingPunct="0">
              <a:spcBef>
                <a:spcPct val="20000"/>
              </a:spcBef>
              <a:spcAft>
                <a:spcPct val="0"/>
              </a:spcAft>
              <a:buClr>
                <a:schemeClr val="tx1"/>
              </a:buClr>
              <a:buFont typeface="Arial" panose="020B0604020202020204" pitchFamily="34" charset="0"/>
              <a:buChar char="–"/>
              <a:defRPr sz="1400">
                <a:solidFill>
                  <a:schemeClr val="tx1"/>
                </a:solidFill>
                <a:latin typeface="+mn-lt"/>
                <a:ea typeface="MS PGothic" panose="020B0600070205080204" pitchFamily="34" charset="-128"/>
                <a:cs typeface="ＭＳ Ｐゴシック" panose="020B0600070205080204" pitchFamily="34" charset="-128"/>
              </a:defRPr>
            </a:lvl3pPr>
            <a:lvl4pPr marL="1430161" indent="-176191" algn="l" rtl="0" eaLnBrk="0" fontAlgn="base" hangingPunct="0">
              <a:spcBef>
                <a:spcPct val="20000"/>
              </a:spcBef>
              <a:spcAft>
                <a:spcPct val="0"/>
              </a:spcAft>
              <a:buClr>
                <a:schemeClr val="tx1"/>
              </a:buClr>
              <a:buChar char="•"/>
              <a:defRPr sz="1400">
                <a:solidFill>
                  <a:schemeClr val="tx1"/>
                </a:solidFill>
                <a:latin typeface="+mn-lt"/>
                <a:ea typeface="MS PGothic" panose="020B0600070205080204" pitchFamily="34" charset="-128"/>
                <a:cs typeface="ＭＳ Ｐゴシック" panose="020B0600070205080204" pitchFamily="34" charset="-128"/>
              </a:defRPr>
            </a:lvl4pPr>
            <a:lvl5pPr marL="1719049" indent="-7937" algn="l" rtl="0" eaLnBrk="0" fontAlgn="base" hangingPunct="0">
              <a:spcBef>
                <a:spcPct val="20000"/>
              </a:spcBef>
              <a:spcAft>
                <a:spcPct val="0"/>
              </a:spcAft>
              <a:buClr>
                <a:schemeClr val="tx1"/>
              </a:buClr>
              <a:buChar char="»"/>
              <a:defRPr sz="1200">
                <a:solidFill>
                  <a:schemeClr val="tx1"/>
                </a:solidFill>
                <a:latin typeface="+mn-lt"/>
                <a:ea typeface="MS PGothic" panose="020B0600070205080204" pitchFamily="34" charset="-128"/>
                <a:cs typeface="ＭＳ Ｐゴシック" panose="020B0600070205080204" pitchFamily="34" charset="-128"/>
              </a:defRPr>
            </a:lvl5pPr>
            <a:lvl6pPr marL="2176192" indent="-7937" algn="l" rtl="0" eaLnBrk="1" fontAlgn="base" hangingPunct="1">
              <a:spcBef>
                <a:spcPct val="20000"/>
              </a:spcBef>
              <a:spcAft>
                <a:spcPct val="0"/>
              </a:spcAft>
              <a:buClr>
                <a:schemeClr val="tx1"/>
              </a:buClr>
              <a:defRPr sz="1200">
                <a:solidFill>
                  <a:schemeClr val="tx1"/>
                </a:solidFill>
                <a:latin typeface="+mn-lt"/>
              </a:defRPr>
            </a:lvl6pPr>
            <a:lvl7pPr marL="2633335" indent="-7937" algn="l" rtl="0" eaLnBrk="1" fontAlgn="base" hangingPunct="1">
              <a:spcBef>
                <a:spcPct val="20000"/>
              </a:spcBef>
              <a:spcAft>
                <a:spcPct val="0"/>
              </a:spcAft>
              <a:buClr>
                <a:schemeClr val="tx1"/>
              </a:buClr>
              <a:defRPr sz="1200">
                <a:solidFill>
                  <a:schemeClr val="tx1"/>
                </a:solidFill>
                <a:latin typeface="+mn-lt"/>
              </a:defRPr>
            </a:lvl7pPr>
            <a:lvl8pPr marL="3090479" indent="-7937" algn="l" rtl="0" eaLnBrk="1" fontAlgn="base" hangingPunct="1">
              <a:spcBef>
                <a:spcPct val="20000"/>
              </a:spcBef>
              <a:spcAft>
                <a:spcPct val="0"/>
              </a:spcAft>
              <a:buClr>
                <a:schemeClr val="tx1"/>
              </a:buClr>
              <a:defRPr sz="1200">
                <a:solidFill>
                  <a:schemeClr val="tx1"/>
                </a:solidFill>
                <a:latin typeface="+mn-lt"/>
              </a:defRPr>
            </a:lvl8pPr>
            <a:lvl9pPr marL="3547621" indent="-7937" algn="l" rtl="0" eaLnBrk="1" fontAlgn="base" hangingPunct="1">
              <a:spcBef>
                <a:spcPct val="20000"/>
              </a:spcBef>
              <a:spcAft>
                <a:spcPct val="0"/>
              </a:spcAft>
              <a:buClr>
                <a:schemeClr val="tx1"/>
              </a:buClr>
              <a:defRPr sz="1200">
                <a:solidFill>
                  <a:schemeClr val="tx1"/>
                </a:solidFill>
                <a:latin typeface="+mn-lt"/>
              </a:defRPr>
            </a:lvl9pPr>
          </a:lstStyle>
          <a:p>
            <a:pPr marL="0" indent="0" defTabSz="728758">
              <a:buClr>
                <a:prstClr val="white"/>
              </a:buClr>
              <a:buNone/>
            </a:pPr>
            <a:r>
              <a:rPr lang="en-US" sz="2240" kern="0" dirty="0">
                <a:solidFill>
                  <a:prstClr val="white"/>
                </a:solidFill>
                <a:latin typeface="Corbel"/>
              </a:rPr>
              <a:t>The Bluemix Garage methodology drives transformational change using design thinking.</a:t>
            </a:r>
          </a:p>
          <a:p>
            <a:pPr marL="825398" lvl="1" indent="-276826" defTabSz="728758">
              <a:buClr>
                <a:prstClr val="white"/>
              </a:buClr>
            </a:pPr>
            <a:r>
              <a:rPr lang="en-US" sz="2240" b="1" kern="0" dirty="0">
                <a:solidFill>
                  <a:srgbClr val="FABB05"/>
                </a:solidFill>
                <a:latin typeface="Corbel"/>
              </a:rPr>
              <a:t>Deliver Operations for New Bluemix Development Culture</a:t>
            </a:r>
          </a:p>
          <a:p>
            <a:pPr marL="825398" lvl="1" indent="-276826" defTabSz="728758">
              <a:buClr>
                <a:prstClr val="white"/>
              </a:buClr>
            </a:pPr>
            <a:r>
              <a:rPr lang="en-US" sz="2240" b="1" kern="0" dirty="0">
                <a:solidFill>
                  <a:srgbClr val="FABB05"/>
                </a:solidFill>
                <a:latin typeface="Corbel"/>
              </a:rPr>
              <a:t>Harden Applications for Production Availability</a:t>
            </a:r>
          </a:p>
          <a:p>
            <a:pPr marL="825398" lvl="1" indent="-276826" defTabSz="728758">
              <a:buClr>
                <a:prstClr val="white"/>
              </a:buClr>
            </a:pPr>
            <a:r>
              <a:rPr lang="en-US" sz="2240" b="1" kern="0" dirty="0">
                <a:solidFill>
                  <a:srgbClr val="FABB05"/>
                </a:solidFill>
                <a:latin typeface="Corbel"/>
              </a:rPr>
              <a:t>Increase Service Management Efficiency</a:t>
            </a:r>
          </a:p>
          <a:p>
            <a:pPr marL="0" indent="0" defTabSz="728758">
              <a:buClr>
                <a:prstClr val="white"/>
              </a:buClr>
              <a:buNone/>
            </a:pPr>
            <a:r>
              <a:rPr lang="de-DE" sz="2240" kern="0" dirty="0">
                <a:solidFill>
                  <a:prstClr val="white"/>
                </a:solidFill>
                <a:latin typeface="Corbel"/>
              </a:rPr>
              <a:t>The CSMO Offering addresses the </a:t>
            </a:r>
            <a:r>
              <a:rPr lang="de-DE" sz="2240" b="1" kern="0" dirty="0">
                <a:solidFill>
                  <a:prstClr val="white"/>
                </a:solidFill>
                <a:latin typeface="Corbel"/>
              </a:rPr>
              <a:t>specific needs of the Operational side</a:t>
            </a:r>
            <a:r>
              <a:rPr lang="de-DE" sz="2240" kern="0" dirty="0">
                <a:solidFill>
                  <a:prstClr val="white"/>
                </a:solidFill>
                <a:latin typeface="Corbel"/>
              </a:rPr>
              <a:t>, just like the Bluemix Garage does for the Development side. Plus, we will enable cross-fertilization and integration between these offerings.</a:t>
            </a:r>
            <a:endParaRPr lang="en-US" sz="2240" kern="0" dirty="0">
              <a:solidFill>
                <a:prstClr val="white"/>
              </a:solidFill>
              <a:latin typeface="Corbel"/>
            </a:endParaRPr>
          </a:p>
        </p:txBody>
      </p:sp>
    </p:spTree>
    <p:extLst>
      <p:ext uri="{BB962C8B-B14F-4D97-AF65-F5344CB8AC3E}">
        <p14:creationId xmlns:p14="http://schemas.microsoft.com/office/powerpoint/2010/main" val="4075705556"/>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Cloud Service Management and Operation </a:t>
            </a:r>
            <a:r>
              <a:rPr lang="en-US" sz="2880"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 </a:t>
            </a:r>
            <a:r>
              <a:rPr lang="en-US" sz="2880" b="1" dirty="0">
                <a:solidFill>
                  <a:srgbClr val="FFFF00"/>
                </a:solidFill>
                <a:latin typeface="Arial" charset="0"/>
                <a:ea typeface="Arial" charset="0"/>
                <a:cs typeface="Arial" charset="0"/>
              </a:rPr>
              <a:t>References</a:t>
            </a:r>
          </a:p>
        </p:txBody>
      </p:sp>
      <p:sp>
        <p:nvSpPr>
          <p:cNvPr id="8" name="Rectangle 7"/>
          <p:cNvSpPr/>
          <p:nvPr/>
        </p:nvSpPr>
        <p:spPr>
          <a:xfrm>
            <a:off x="507448" y="810479"/>
            <a:ext cx="13882922" cy="7405104"/>
          </a:xfrm>
          <a:prstGeom prst="rect">
            <a:avLst/>
          </a:prstGeom>
        </p:spPr>
        <p:txBody>
          <a:bodyPr wrap="square">
            <a:spAutoFit/>
          </a:bodyPr>
          <a:lstStyle/>
          <a:p>
            <a:pPr defTabSz="728758"/>
            <a:r>
              <a:rPr lang="en-US" sz="1760" i="1" dirty="0">
                <a:solidFill>
                  <a:prstClr val="white"/>
                </a:solidFill>
                <a:latin typeface="Corbel"/>
              </a:rPr>
              <a:t>Details of our work is documented in our </a:t>
            </a:r>
            <a:r>
              <a:rPr lang="en-US" sz="1760" b="1" i="1" dirty="0">
                <a:solidFill>
                  <a:prstClr val="white"/>
                </a:solidFill>
                <a:latin typeface="Corbel"/>
              </a:rPr>
              <a:t>Blog</a:t>
            </a:r>
            <a:r>
              <a:rPr lang="en-US" sz="1760" i="1" dirty="0">
                <a:solidFill>
                  <a:prstClr val="white"/>
                </a:solidFill>
                <a:latin typeface="Corbel"/>
              </a:rPr>
              <a:t> http://ibm.biz/csmo_blog. We try to keep it current and do regular updates through posts.</a:t>
            </a:r>
          </a:p>
          <a:p>
            <a:pPr defTabSz="728758"/>
            <a:r>
              <a:rPr lang="en-US" sz="1760" i="1" dirty="0">
                <a:solidFill>
                  <a:prstClr val="white"/>
                </a:solidFill>
                <a:latin typeface="Corbel"/>
              </a:rPr>
              <a:t>Specifically this article </a:t>
            </a:r>
            <a:r>
              <a:rPr lang="en-US" sz="1760" i="1" dirty="0">
                <a:solidFill>
                  <a:prstClr val="white"/>
                </a:solidFill>
                <a:latin typeface="Corbel"/>
                <a:hlinkClick r:id="rId3"/>
              </a:rPr>
              <a:t>https://apps.na.collabserv.com/blogs/ca5e7833-78b8-481c-8a14-ba70b22a20ce/entry/Collateral_generated_by_CASE?lang=en_us</a:t>
            </a:r>
            <a:r>
              <a:rPr lang="en-US" sz="1760" i="1" dirty="0">
                <a:solidFill>
                  <a:prstClr val="white"/>
                </a:solidFill>
                <a:latin typeface="Corbel"/>
              </a:rPr>
              <a:t>  links to additional </a:t>
            </a:r>
            <a:r>
              <a:rPr lang="en-US" sz="1760" b="1" i="1" dirty="0">
                <a:solidFill>
                  <a:prstClr val="white"/>
                </a:solidFill>
                <a:latin typeface="Corbel"/>
              </a:rPr>
              <a:t>collateral posted IBM internal</a:t>
            </a:r>
          </a:p>
          <a:p>
            <a:pPr defTabSz="728758"/>
            <a:endParaRPr lang="en-US" sz="1760" i="1" dirty="0">
              <a:solidFill>
                <a:prstClr val="white"/>
              </a:solidFill>
              <a:latin typeface="Corbel"/>
            </a:endParaRPr>
          </a:p>
          <a:p>
            <a:pPr defTabSz="728758"/>
            <a:r>
              <a:rPr lang="en-US" sz="1760" i="1" dirty="0">
                <a:solidFill>
                  <a:prstClr val="white"/>
                </a:solidFill>
                <a:latin typeface="Corbel"/>
              </a:rPr>
              <a:t>The architecture is published on the </a:t>
            </a:r>
            <a:r>
              <a:rPr lang="en-US" sz="1760" b="1" i="1" dirty="0">
                <a:solidFill>
                  <a:prstClr val="white"/>
                </a:solidFill>
                <a:latin typeface="Corbel"/>
              </a:rPr>
              <a:t>IBM Cloud Architecture Center </a:t>
            </a:r>
            <a:r>
              <a:rPr lang="en-US" sz="1760" i="1" dirty="0">
                <a:solidFill>
                  <a:prstClr val="white"/>
                </a:solidFill>
                <a:latin typeface="Corbel"/>
              </a:rPr>
              <a:t>at </a:t>
            </a:r>
            <a:r>
              <a:rPr lang="en-US" sz="1760" i="1" dirty="0">
                <a:solidFill>
                  <a:prstClr val="white"/>
                </a:solidFill>
                <a:latin typeface="Corbel"/>
                <a:hlinkClick r:id="rId4"/>
              </a:rPr>
              <a:t>http://ibm.biz/csmo_arch</a:t>
            </a:r>
            <a:r>
              <a:rPr lang="en-US" sz="1760" i="1" dirty="0">
                <a:solidFill>
                  <a:prstClr val="white"/>
                </a:solidFill>
                <a:latin typeface="Corbel"/>
              </a:rPr>
              <a:t> </a:t>
            </a:r>
          </a:p>
          <a:p>
            <a:pPr defTabSz="728758"/>
            <a:endParaRPr lang="en-US" sz="1760" i="1" dirty="0">
              <a:solidFill>
                <a:prstClr val="white"/>
              </a:solidFill>
              <a:latin typeface="Corbel"/>
            </a:endParaRPr>
          </a:p>
          <a:p>
            <a:pPr defTabSz="728758"/>
            <a:r>
              <a:rPr lang="en-US" sz="1760" i="1" dirty="0">
                <a:solidFill>
                  <a:prstClr val="white"/>
                </a:solidFill>
                <a:latin typeface="Corbel"/>
              </a:rPr>
              <a:t>We manage an application "</a:t>
            </a:r>
            <a:r>
              <a:rPr lang="en-US" sz="1760" b="1" i="1" dirty="0">
                <a:solidFill>
                  <a:prstClr val="white"/>
                </a:solidFill>
                <a:latin typeface="Corbel"/>
              </a:rPr>
              <a:t>BlueCompute</a:t>
            </a:r>
            <a:r>
              <a:rPr lang="en-US" sz="1760" i="1" dirty="0">
                <a:solidFill>
                  <a:prstClr val="white"/>
                </a:solidFill>
                <a:latin typeface="Corbel"/>
              </a:rPr>
              <a:t>" to apply our CASE activities against. This is all documented on GitHub</a:t>
            </a:r>
          </a:p>
          <a:p>
            <a:pPr defTabSz="728758"/>
            <a:r>
              <a:rPr lang="en-US" sz="1760" i="1" dirty="0">
                <a:solidFill>
                  <a:prstClr val="white"/>
                </a:solidFill>
                <a:latin typeface="Corbel"/>
              </a:rPr>
              <a:t>	</a:t>
            </a:r>
            <a:r>
              <a:rPr lang="en-US" sz="1760" i="1" dirty="0" err="1">
                <a:solidFill>
                  <a:prstClr val="white"/>
                </a:solidFill>
                <a:latin typeface="Corbel"/>
              </a:rPr>
              <a:t>Masterhead</a:t>
            </a:r>
            <a:r>
              <a:rPr lang="en-US" sz="1760" i="1" dirty="0">
                <a:solidFill>
                  <a:prstClr val="white"/>
                </a:solidFill>
                <a:latin typeface="Corbel"/>
              </a:rPr>
              <a:t> is here </a:t>
            </a:r>
            <a:r>
              <a:rPr lang="en-US" sz="1760" i="1" dirty="0">
                <a:solidFill>
                  <a:prstClr val="white"/>
                </a:solidFill>
                <a:latin typeface="Corbel"/>
                <a:hlinkClick r:id="rId5"/>
              </a:rPr>
              <a:t>https://github.com/ibm-cloud-architecture/refarch-cloudnative</a:t>
            </a:r>
            <a:r>
              <a:rPr lang="en-US" sz="1760" i="1" dirty="0">
                <a:solidFill>
                  <a:prstClr val="white"/>
                </a:solidFill>
                <a:latin typeface="Corbel"/>
              </a:rPr>
              <a:t> </a:t>
            </a:r>
          </a:p>
          <a:p>
            <a:pPr defTabSz="728758"/>
            <a:r>
              <a:rPr lang="en-US" sz="1760" i="1" dirty="0">
                <a:solidFill>
                  <a:prstClr val="white"/>
                </a:solidFill>
                <a:latin typeface="Corbel"/>
              </a:rPr>
              <a:t>	CSMO activities: </a:t>
            </a:r>
            <a:r>
              <a:rPr lang="en-US" sz="1760" i="1" dirty="0">
                <a:solidFill>
                  <a:prstClr val="white"/>
                </a:solidFill>
                <a:latin typeface="Corbel"/>
                <a:hlinkClick r:id="rId6"/>
              </a:rPr>
              <a:t>https://github.com/ibm-cloud-architecture/refarch-cloudnative-csmo</a:t>
            </a:r>
            <a:r>
              <a:rPr lang="en-US" sz="1760" i="1" dirty="0">
                <a:solidFill>
                  <a:prstClr val="white"/>
                </a:solidFill>
                <a:latin typeface="Corbel"/>
              </a:rPr>
              <a:t>  and more specifically </a:t>
            </a:r>
            <a:r>
              <a:rPr lang="en-US" sz="1760" i="1" dirty="0">
                <a:solidFill>
                  <a:prstClr val="white"/>
                </a:solidFill>
                <a:latin typeface="Corbel"/>
                <a:hlinkClick r:id="rId7"/>
              </a:rPr>
              <a:t>https://github.com/ibm-cloud-architecture/refarch-cloudnative-csmo/blob/master/doc/Incident_Management_Implementation.md</a:t>
            </a:r>
            <a:r>
              <a:rPr lang="en-US" sz="1760" i="1" dirty="0">
                <a:solidFill>
                  <a:prstClr val="white"/>
                </a:solidFill>
                <a:latin typeface="Corbel"/>
              </a:rPr>
              <a:t>  </a:t>
            </a:r>
          </a:p>
          <a:p>
            <a:pPr defTabSz="728758"/>
            <a:r>
              <a:rPr lang="en-US" sz="1760" i="1" dirty="0">
                <a:solidFill>
                  <a:prstClr val="white"/>
                </a:solidFill>
                <a:latin typeface="Corbel"/>
              </a:rPr>
              <a:t>	This is now progressing towards other typologies, see </a:t>
            </a:r>
            <a:r>
              <a:rPr lang="en-US" sz="1760" i="1" dirty="0">
                <a:solidFill>
                  <a:prstClr val="white"/>
                </a:solidFill>
                <a:latin typeface="Corbel"/>
                <a:hlinkClick r:id="rId8"/>
              </a:rPr>
              <a:t>https://apps.na.collabserv.com/blogs/ca5e7833-78b8-481c-8a14-ba70b22a20ce/entry/What_exactly_is_COLOR_Compute?lang=en_us</a:t>
            </a:r>
            <a:r>
              <a:rPr lang="en-US" sz="1760" i="1" dirty="0">
                <a:solidFill>
                  <a:prstClr val="white"/>
                </a:solidFill>
                <a:latin typeface="Corbel"/>
              </a:rPr>
              <a:t>  for a description</a:t>
            </a:r>
          </a:p>
          <a:p>
            <a:pPr defTabSz="728758"/>
            <a:endParaRPr lang="en-US" sz="1760" i="1" dirty="0">
              <a:solidFill>
                <a:prstClr val="white"/>
              </a:solidFill>
              <a:latin typeface="Corbel"/>
            </a:endParaRPr>
          </a:p>
          <a:p>
            <a:pPr defTabSz="728758"/>
            <a:r>
              <a:rPr lang="en-US" sz="1760" b="1" i="1" dirty="0">
                <a:solidFill>
                  <a:prstClr val="white"/>
                </a:solidFill>
                <a:latin typeface="Corbel"/>
              </a:rPr>
              <a:t>Spine Presentation </a:t>
            </a:r>
            <a:r>
              <a:rPr lang="en-US" sz="1760" i="1" dirty="0">
                <a:solidFill>
                  <a:prstClr val="white"/>
                </a:solidFill>
                <a:latin typeface="Corbel"/>
              </a:rPr>
              <a:t>describing the dimensions of Cloud Service Management and Operations:  http://ibm.biz/csmo_spine</a:t>
            </a:r>
          </a:p>
          <a:p>
            <a:pPr defTabSz="728758"/>
            <a:endParaRPr lang="en-US" sz="1760" i="1" dirty="0">
              <a:solidFill>
                <a:prstClr val="white"/>
              </a:solidFill>
              <a:latin typeface="Corbel"/>
            </a:endParaRPr>
          </a:p>
          <a:p>
            <a:pPr defTabSz="728758"/>
            <a:r>
              <a:rPr lang="en-US" sz="1760" i="1" dirty="0">
                <a:solidFill>
                  <a:prstClr val="white"/>
                </a:solidFill>
                <a:latin typeface="Corbel"/>
              </a:rPr>
              <a:t>These </a:t>
            </a:r>
            <a:r>
              <a:rPr lang="en-US" sz="1760" b="1" i="1" dirty="0">
                <a:solidFill>
                  <a:prstClr val="white"/>
                </a:solidFill>
                <a:latin typeface="Corbel"/>
              </a:rPr>
              <a:t>presentation decks </a:t>
            </a:r>
            <a:r>
              <a:rPr lang="en-US" sz="1760" i="1" dirty="0">
                <a:solidFill>
                  <a:prstClr val="white"/>
                </a:solidFill>
                <a:latin typeface="Corbel"/>
              </a:rPr>
              <a:t>that may be useful </a:t>
            </a:r>
          </a:p>
          <a:p>
            <a:pPr defTabSz="728758"/>
            <a:r>
              <a:rPr lang="en-US" sz="1760" i="1" dirty="0">
                <a:solidFill>
                  <a:prstClr val="white"/>
                </a:solidFill>
                <a:latin typeface="Corbel"/>
              </a:rPr>
              <a:t>	CSMO Webinar: </a:t>
            </a:r>
            <a:r>
              <a:rPr lang="en-US" sz="1760" i="1" dirty="0">
                <a:solidFill>
                  <a:prstClr val="white"/>
                </a:solidFill>
                <a:latin typeface="Corbel"/>
                <a:hlinkClick r:id="rId9"/>
              </a:rPr>
              <a:t>https://ibm.box.com/s/mjxdoj97jha3tjnpg76efc9j4sz105gs</a:t>
            </a:r>
            <a:r>
              <a:rPr lang="en-US" sz="1760" i="1" dirty="0">
                <a:solidFill>
                  <a:prstClr val="white"/>
                </a:solidFill>
                <a:latin typeface="Corbel"/>
              </a:rPr>
              <a:t> </a:t>
            </a:r>
          </a:p>
          <a:p>
            <a:pPr defTabSz="728758"/>
            <a:r>
              <a:rPr lang="en-US" sz="1760" i="1" dirty="0">
                <a:solidFill>
                  <a:prstClr val="white"/>
                </a:solidFill>
                <a:latin typeface="Corbel"/>
              </a:rPr>
              <a:t>	Next Generation IT Operations </a:t>
            </a:r>
            <a:r>
              <a:rPr lang="en-US" sz="1760" i="1" dirty="0">
                <a:solidFill>
                  <a:prstClr val="white"/>
                </a:solidFill>
                <a:latin typeface="Corbel"/>
                <a:hlinkClick r:id="rId10"/>
              </a:rPr>
              <a:t>https://ibm.box.com/s/he6ivminf8aq7ip1cyiukjtdd4ddr82b</a:t>
            </a:r>
            <a:r>
              <a:rPr lang="en-US" sz="1760" i="1" dirty="0">
                <a:solidFill>
                  <a:prstClr val="white"/>
                </a:solidFill>
                <a:latin typeface="Corbel"/>
              </a:rPr>
              <a:t> </a:t>
            </a:r>
          </a:p>
          <a:p>
            <a:pPr defTabSz="728758"/>
            <a:r>
              <a:rPr lang="en-US" sz="1760" i="1" dirty="0">
                <a:solidFill>
                  <a:prstClr val="white"/>
                </a:solidFill>
                <a:latin typeface="Corbel"/>
              </a:rPr>
              <a:t>	Session on Cloud Service Management and Operations - (Cloud RA Series): </a:t>
            </a:r>
            <a:r>
              <a:rPr lang="en-US" sz="1760" i="1" dirty="0">
                <a:solidFill>
                  <a:prstClr val="white"/>
                </a:solidFill>
                <a:latin typeface="Corbel"/>
                <a:hlinkClick r:id="rId11"/>
              </a:rPr>
              <a:t>https://ibm.6connex.com/event/BlueprintTalks/en-us/contents/61794/share?rid=home&amp;nid=194368</a:t>
            </a:r>
            <a:r>
              <a:rPr lang="en-US" sz="1760" i="1" dirty="0">
                <a:solidFill>
                  <a:prstClr val="white"/>
                </a:solidFill>
                <a:latin typeface="Corbel"/>
              </a:rPr>
              <a:t>  </a:t>
            </a:r>
          </a:p>
          <a:p>
            <a:pPr defTabSz="728758"/>
            <a:endParaRPr lang="en-US" sz="1760" i="1" dirty="0">
              <a:solidFill>
                <a:prstClr val="white"/>
              </a:solidFill>
              <a:latin typeface="Corbel"/>
            </a:endParaRPr>
          </a:p>
          <a:p>
            <a:pPr defTabSz="728758"/>
            <a:r>
              <a:rPr lang="en-US" sz="1760" i="1" dirty="0">
                <a:solidFill>
                  <a:prstClr val="white"/>
                </a:solidFill>
                <a:latin typeface="Corbel"/>
              </a:rPr>
              <a:t>Specific to GTS, you may also find the </a:t>
            </a:r>
            <a:r>
              <a:rPr lang="en-US" sz="1760" b="1" i="1" dirty="0">
                <a:solidFill>
                  <a:prstClr val="white"/>
                </a:solidFill>
                <a:latin typeface="Corbel"/>
              </a:rPr>
              <a:t>RACI engagement </a:t>
            </a:r>
            <a:r>
              <a:rPr lang="en-US" sz="1760" i="1" dirty="0">
                <a:solidFill>
                  <a:prstClr val="white"/>
                </a:solidFill>
                <a:latin typeface="Corbel"/>
              </a:rPr>
              <a:t>at Hertz interesting: </a:t>
            </a:r>
            <a:r>
              <a:rPr lang="en-US" sz="1760" i="1" dirty="0">
                <a:solidFill>
                  <a:prstClr val="white"/>
                </a:solidFill>
                <a:latin typeface="Corbel"/>
                <a:hlinkClick r:id="rId12"/>
              </a:rPr>
              <a:t>https://apps.na.collabserv.com/blogs/ca5e7833-78b8-481c-8a14-ba70b22a20ce/entry/The_race_of_RACI?lang=en_us</a:t>
            </a:r>
            <a:r>
              <a:rPr lang="en-US" sz="1760" i="1" dirty="0">
                <a:solidFill>
                  <a:prstClr val="white"/>
                </a:solidFill>
                <a:latin typeface="Corbel"/>
              </a:rPr>
              <a:t> . From there, we have distilled a more generic RACI document, highlighting roles &amp; responsibilities </a:t>
            </a:r>
            <a:r>
              <a:rPr lang="en-US" sz="1760" i="1" dirty="0">
                <a:solidFill>
                  <a:prstClr val="white"/>
                </a:solidFill>
                <a:latin typeface="Corbel"/>
                <a:hlinkClick r:id="rId13"/>
              </a:rPr>
              <a:t>https://ibm.box.com/s/xkoxxjwgdjh5me9qpdqiubb88og0i6z1</a:t>
            </a:r>
            <a:r>
              <a:rPr lang="en-US" sz="1760" i="1" dirty="0">
                <a:solidFill>
                  <a:prstClr val="white"/>
                </a:solidFill>
                <a:latin typeface="Corbel"/>
              </a:rPr>
              <a:t> </a:t>
            </a:r>
          </a:p>
          <a:p>
            <a:pPr defTabSz="728758"/>
            <a:endParaRPr lang="en-US" sz="1760" i="1" dirty="0">
              <a:solidFill>
                <a:prstClr val="white"/>
              </a:solidFill>
              <a:latin typeface="Corbel"/>
            </a:endParaRPr>
          </a:p>
          <a:p>
            <a:pPr defTabSz="728758"/>
            <a:r>
              <a:rPr lang="en-US" sz="1760" i="1" dirty="0">
                <a:solidFill>
                  <a:prstClr val="white"/>
                </a:solidFill>
                <a:latin typeface="Corbel"/>
              </a:rPr>
              <a:t>There is a </a:t>
            </a:r>
            <a:r>
              <a:rPr lang="en-US" sz="1760" b="1" i="1" dirty="0">
                <a:solidFill>
                  <a:prstClr val="white"/>
                </a:solidFill>
                <a:latin typeface="Corbel"/>
              </a:rPr>
              <a:t>Garage Design Thinking workshop for Cloud Service Management</a:t>
            </a:r>
            <a:r>
              <a:rPr lang="en-US" sz="1760" i="1" dirty="0">
                <a:solidFill>
                  <a:prstClr val="white"/>
                </a:solidFill>
                <a:latin typeface="Corbel"/>
              </a:rPr>
              <a:t>, following Design Thinking &amp; Garage methodology to start the transformation: </a:t>
            </a:r>
            <a:r>
              <a:rPr lang="en-US" sz="1760" i="1" dirty="0">
                <a:solidFill>
                  <a:prstClr val="white"/>
                </a:solidFill>
                <a:latin typeface="Corbel"/>
                <a:hlinkClick r:id="rId14"/>
              </a:rPr>
              <a:t>http://ibm.biz/csmo_garage</a:t>
            </a:r>
            <a:r>
              <a:rPr lang="en-US" sz="1760" i="1" dirty="0">
                <a:solidFill>
                  <a:prstClr val="white"/>
                </a:solidFill>
                <a:latin typeface="Corbel"/>
              </a:rPr>
              <a:t>   (BG126 in SODA)</a:t>
            </a:r>
            <a:endParaRPr lang="de-DE" sz="1760" i="1" u="sng" dirty="0">
              <a:solidFill>
                <a:prstClr val="white"/>
              </a:solidFill>
              <a:latin typeface="Corbel"/>
            </a:endParaRPr>
          </a:p>
        </p:txBody>
      </p:sp>
      <p:pic>
        <p:nvPicPr>
          <p:cNvPr id="4" name="Picture 3"/>
          <p:cNvPicPr>
            <a:picLocks noChangeAspect="1"/>
          </p:cNvPicPr>
          <p:nvPr/>
        </p:nvPicPr>
        <p:blipFill>
          <a:blip r:embed="rId15"/>
          <a:stretch>
            <a:fillRect/>
          </a:stretch>
        </p:blipFill>
        <p:spPr>
          <a:xfrm>
            <a:off x="12747743" y="270511"/>
            <a:ext cx="1642627" cy="2151368"/>
          </a:xfrm>
          <a:prstGeom prst="rect">
            <a:avLst/>
          </a:prstGeom>
        </p:spPr>
      </p:pic>
    </p:spTree>
    <p:extLst>
      <p:ext uri="{BB962C8B-B14F-4D97-AF65-F5344CB8AC3E}">
        <p14:creationId xmlns:p14="http://schemas.microsoft.com/office/powerpoint/2010/main" val="1582164491"/>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4</a:t>
            </a:fld>
            <a:endParaRPr lang="en-US" dirty="0">
              <a:solidFill>
                <a:srgbClr val="6D7777"/>
              </a:solidFill>
            </a:endParaRPr>
          </a:p>
        </p:txBody>
      </p:sp>
      <p:sp>
        <p:nvSpPr>
          <p:cNvPr id="4" name="Content Placeholder 3"/>
          <p:cNvSpPr>
            <a:spLocks noGrp="1"/>
          </p:cNvSpPr>
          <p:nvPr>
            <p:ph sz="quarter" idx="11"/>
          </p:nvPr>
        </p:nvSpPr>
        <p:spPr>
          <a:xfrm>
            <a:off x="468945" y="1443707"/>
            <a:ext cx="13831523" cy="6096082"/>
          </a:xfrm>
        </p:spPr>
        <p:txBody>
          <a:bodyPr/>
          <a:lstStyle/>
          <a:p>
            <a:r>
              <a:rPr lang="en-US" dirty="0"/>
              <a:t>After completing this lecture, you will be able to:</a:t>
            </a:r>
          </a:p>
          <a:p>
            <a:pPr lvl="1"/>
            <a:r>
              <a:rPr lang="en-US" dirty="0"/>
              <a:t>Understand the concepts of Cloud Service Management &amp; Operations (CSMO).</a:t>
            </a:r>
          </a:p>
          <a:p>
            <a:pPr lvl="1"/>
            <a:r>
              <a:rPr lang="en-US" dirty="0"/>
              <a:t>Familiarity with the default monitoring and logging tools that come with ICP.</a:t>
            </a:r>
          </a:p>
          <a:p>
            <a:pPr lvl="1"/>
            <a:r>
              <a:rPr lang="en-US" dirty="0"/>
              <a:t>Basic knowledge of the possible enhancements to monitoring and logging.</a:t>
            </a:r>
          </a:p>
        </p:txBody>
      </p:sp>
    </p:spTree>
    <p:extLst>
      <p:ext uri="{BB962C8B-B14F-4D97-AF65-F5344CB8AC3E}">
        <p14:creationId xmlns:p14="http://schemas.microsoft.com/office/powerpoint/2010/main" val="942203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930A85-BE67-49B2-977B-EBA52DB30C23}"/>
              </a:ext>
            </a:extLst>
          </p:cNvPr>
          <p:cNvSpPr>
            <a:spLocks noGrp="1"/>
          </p:cNvSpPr>
          <p:nvPr>
            <p:ph type="title"/>
          </p:nvPr>
        </p:nvSpPr>
        <p:spPr>
          <a:xfrm>
            <a:off x="0" y="-36343"/>
            <a:ext cx="11704322" cy="1055048"/>
          </a:xfrm>
        </p:spPr>
        <p:txBody>
          <a:bodyPr/>
          <a:lstStyle/>
          <a:p>
            <a:pPr algn="l" defTabSz="491478" eaLnBrk="0" fontAlgn="base" hangingPunct="0">
              <a:spcAft>
                <a:spcPct val="0"/>
              </a:spcAft>
              <a:defRPr/>
            </a:pPr>
            <a:r>
              <a:rPr lang="en-US" sz="2880" b="1" dirty="0">
                <a:solidFill>
                  <a:srgbClr val="FFFFFF"/>
                </a:solidFill>
                <a:latin typeface="Arial" panose="020B0604020202020204" pitchFamily="34" charset="0"/>
                <a:cs typeface="Arial" panose="020B0604020202020204" pitchFamily="34" charset="0"/>
              </a:rPr>
              <a:t>What’s next or Post GA</a:t>
            </a:r>
          </a:p>
        </p:txBody>
      </p:sp>
      <p:sp>
        <p:nvSpPr>
          <p:cNvPr id="3" name="Content Placeholder 2">
            <a:extLst>
              <a:ext uri="{FF2B5EF4-FFF2-40B4-BE49-F238E27FC236}">
                <a16:creationId xmlns:a16="http://schemas.microsoft.com/office/drawing/2014/main" xmlns="" id="{60AEADB0-83C8-4C08-AEEF-3EB895DBA418}"/>
              </a:ext>
            </a:extLst>
          </p:cNvPr>
          <p:cNvSpPr>
            <a:spLocks noGrp="1"/>
          </p:cNvSpPr>
          <p:nvPr>
            <p:ph idx="1"/>
          </p:nvPr>
        </p:nvSpPr>
        <p:spPr/>
        <p:txBody>
          <a:bodyPr/>
          <a:lstStyle/>
          <a:p>
            <a:r>
              <a:rPr lang="en-US" dirty="0"/>
              <a:t>Cloud Service Management and Operations will produce How To guides for advanced Application Performance Monitoring</a:t>
            </a:r>
          </a:p>
          <a:p>
            <a:endParaRPr lang="en-US" dirty="0"/>
          </a:p>
          <a:p>
            <a:r>
              <a:rPr lang="en-US" dirty="0"/>
              <a:t>Best practices to be published as they are realized</a:t>
            </a:r>
          </a:p>
          <a:p>
            <a:endParaRPr lang="en-US" dirty="0"/>
          </a:p>
          <a:p>
            <a:r>
              <a:rPr lang="en-US" dirty="0"/>
              <a:t>Integration of ICP in the Enterprise with Integrated Grafana Dashboards and north-bound integrations (</a:t>
            </a:r>
            <a:r>
              <a:rPr lang="en-US" dirty="0" err="1"/>
              <a:t>webhooks</a:t>
            </a:r>
            <a:r>
              <a:rPr lang="en-US" dirty="0"/>
              <a:t>)</a:t>
            </a:r>
          </a:p>
          <a:p>
            <a:endParaRPr lang="en-US" dirty="0"/>
          </a:p>
          <a:p>
            <a:endParaRPr lang="he-IL" dirty="0"/>
          </a:p>
        </p:txBody>
      </p:sp>
    </p:spTree>
    <p:extLst>
      <p:ext uri="{BB962C8B-B14F-4D97-AF65-F5344CB8AC3E}">
        <p14:creationId xmlns:p14="http://schemas.microsoft.com/office/powerpoint/2010/main" val="1912806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0E0364-DCB3-494D-99C3-7D467DF60A60}"/>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Backup slides</a:t>
            </a:r>
          </a:p>
        </p:txBody>
      </p:sp>
    </p:spTree>
    <p:extLst>
      <p:ext uri="{BB962C8B-B14F-4D97-AF65-F5344CB8AC3E}">
        <p14:creationId xmlns:p14="http://schemas.microsoft.com/office/powerpoint/2010/main" val="5408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xmlns="" id="{F4444839-D549-470A-9933-3F3BE0916635}"/>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sym typeface="HelvNeue Bold for IBM"/>
              </a:rPr>
              <a:t>What are the advanced Monitoring </a:t>
            </a:r>
            <a:r>
              <a:rPr lang="en-US" sz="2400" dirty="0">
                <a:solidFill>
                  <a:srgbClr val="FFFFFF"/>
                </a:solidFill>
                <a:sym typeface="HelvNeue Bold for IBM"/>
              </a:rPr>
              <a:t>capabilities for ICP? (Level 3)</a:t>
            </a:r>
            <a:endParaRPr kumimoji="0" lang="en-US" sz="2400" b="1" i="0" u="none" strike="noStrike" kern="1200" cap="none" spc="0" normalizeH="0" baseline="0" noProof="0" dirty="0">
              <a:ln>
                <a:noFill/>
              </a:ln>
              <a:solidFill>
                <a:srgbClr val="FFFFFF"/>
              </a:solidFill>
              <a:effectLst/>
              <a:uLnTx/>
              <a:uFillTx/>
              <a:sym typeface="HelvNeue Bold for IBM"/>
            </a:endParaRPr>
          </a:p>
        </p:txBody>
      </p:sp>
      <p:sp>
        <p:nvSpPr>
          <p:cNvPr id="2" name="Rectangle 1">
            <a:extLst>
              <a:ext uri="{FF2B5EF4-FFF2-40B4-BE49-F238E27FC236}">
                <a16:creationId xmlns:a16="http://schemas.microsoft.com/office/drawing/2014/main" xmlns="" id="{2C4E41C8-4691-413B-9915-D6A5154A39E3}"/>
              </a:ext>
            </a:extLst>
          </p:cNvPr>
          <p:cNvSpPr/>
          <p:nvPr/>
        </p:nvSpPr>
        <p:spPr>
          <a:xfrm>
            <a:off x="527542" y="5907410"/>
            <a:ext cx="4979962" cy="1427867"/>
          </a:xfrm>
          <a:prstGeom prst="rect">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dirty="0"/>
              <a:t/>
            </a:r>
            <a:br>
              <a:rPr lang="en-US" dirty="0"/>
            </a:br>
            <a:r>
              <a:rPr lang="en-US" dirty="0"/>
              <a:t>Hosting Infrastructure </a:t>
            </a:r>
            <a:br>
              <a:rPr lang="en-US" dirty="0"/>
            </a:br>
            <a:r>
              <a:rPr lang="en-US" dirty="0"/>
              <a:t>(Virtual servers)</a:t>
            </a:r>
            <a:endParaRPr lang="he-IL" dirty="0"/>
          </a:p>
        </p:txBody>
      </p:sp>
      <p:sp>
        <p:nvSpPr>
          <p:cNvPr id="3" name="Rectangle 2">
            <a:extLst>
              <a:ext uri="{FF2B5EF4-FFF2-40B4-BE49-F238E27FC236}">
                <a16:creationId xmlns:a16="http://schemas.microsoft.com/office/drawing/2014/main" xmlns="" id="{6B81C8E7-2D57-41C0-8678-788C62377C79}"/>
              </a:ext>
            </a:extLst>
          </p:cNvPr>
          <p:cNvSpPr/>
          <p:nvPr/>
        </p:nvSpPr>
        <p:spPr>
          <a:xfrm>
            <a:off x="1765500" y="3417431"/>
            <a:ext cx="1800663" cy="2269587"/>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Kubernetes</a:t>
            </a:r>
            <a:endParaRPr lang="he-IL" sz="2600" dirty="0"/>
          </a:p>
        </p:txBody>
      </p:sp>
      <p:sp>
        <p:nvSpPr>
          <p:cNvPr id="4" name="Rectangle 3">
            <a:extLst>
              <a:ext uri="{FF2B5EF4-FFF2-40B4-BE49-F238E27FC236}">
                <a16:creationId xmlns:a16="http://schemas.microsoft.com/office/drawing/2014/main" xmlns="" id="{3C306286-408C-437F-9412-1F21CCFECD0A}"/>
              </a:ext>
            </a:extLst>
          </p:cNvPr>
          <p:cNvSpPr/>
          <p:nvPr/>
        </p:nvSpPr>
        <p:spPr>
          <a:xfrm>
            <a:off x="3706841" y="3403366"/>
            <a:ext cx="1800663" cy="2283652"/>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600" dirty="0"/>
              <a:t>Cloud Foundry</a:t>
            </a:r>
            <a:endParaRPr lang="he-IL" sz="2600" dirty="0"/>
          </a:p>
        </p:txBody>
      </p:sp>
      <p:sp>
        <p:nvSpPr>
          <p:cNvPr id="5" name="Rectangle 4">
            <a:extLst>
              <a:ext uri="{FF2B5EF4-FFF2-40B4-BE49-F238E27FC236}">
                <a16:creationId xmlns:a16="http://schemas.microsoft.com/office/drawing/2014/main" xmlns="" id="{874BA6CF-FD70-4FCB-9543-6B76DB7DFCCA}"/>
              </a:ext>
            </a:extLst>
          </p:cNvPr>
          <p:cNvSpPr/>
          <p:nvPr/>
        </p:nvSpPr>
        <p:spPr>
          <a:xfrm>
            <a:off x="527542" y="3403365"/>
            <a:ext cx="956602" cy="2283653"/>
          </a:xfrm>
          <a:prstGeom prst="rect">
            <a:avLst/>
          </a:prstGeom>
        </p:spPr>
        <p:style>
          <a:lnRef idx="1">
            <a:schemeClr val="accent4"/>
          </a:lnRef>
          <a:fillRef idx="3">
            <a:schemeClr val="accent4"/>
          </a:fillRef>
          <a:effectRef idx="2">
            <a:schemeClr val="accent4"/>
          </a:effectRef>
          <a:fontRef idx="minor">
            <a:schemeClr val="lt1"/>
          </a:fontRef>
        </p:style>
        <p:txBody>
          <a:bodyPr vert="vert" rtlCol="1" anchor="ctr"/>
          <a:lstStyle/>
          <a:p>
            <a:pPr algn="ctr"/>
            <a:r>
              <a:rPr lang="en-US" dirty="0"/>
              <a:t>Prometheus</a:t>
            </a:r>
            <a:endParaRPr lang="he-IL" dirty="0"/>
          </a:p>
        </p:txBody>
      </p:sp>
      <p:sp>
        <p:nvSpPr>
          <p:cNvPr id="7" name="Rectangle 6">
            <a:extLst>
              <a:ext uri="{FF2B5EF4-FFF2-40B4-BE49-F238E27FC236}">
                <a16:creationId xmlns:a16="http://schemas.microsoft.com/office/drawing/2014/main" xmlns="" id="{D9511E26-FF28-4136-ABC6-8BA47A12ACD2}"/>
              </a:ext>
            </a:extLst>
          </p:cNvPr>
          <p:cNvSpPr/>
          <p:nvPr/>
        </p:nvSpPr>
        <p:spPr>
          <a:xfrm>
            <a:off x="1892107" y="5065690"/>
            <a:ext cx="1153551"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Heapster</a:t>
            </a:r>
            <a:endParaRPr lang="he-IL" sz="2000" dirty="0"/>
          </a:p>
        </p:txBody>
      </p:sp>
      <p:sp>
        <p:nvSpPr>
          <p:cNvPr id="8" name="Rectangle: Rounded Corners 7">
            <a:extLst>
              <a:ext uri="{FF2B5EF4-FFF2-40B4-BE49-F238E27FC236}">
                <a16:creationId xmlns:a16="http://schemas.microsoft.com/office/drawing/2014/main" xmlns="" id="{992E613B-D5A8-4ACD-A3BA-D87C22F4C858}"/>
              </a:ext>
            </a:extLst>
          </p:cNvPr>
          <p:cNvSpPr/>
          <p:nvPr/>
        </p:nvSpPr>
        <p:spPr>
          <a:xfrm>
            <a:off x="6013943" y="2391507"/>
            <a:ext cx="2307101" cy="558756"/>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IBM APM</a:t>
            </a:r>
            <a:endParaRPr lang="he-IL" dirty="0"/>
          </a:p>
        </p:txBody>
      </p:sp>
      <p:sp>
        <p:nvSpPr>
          <p:cNvPr id="30" name="Rectangle: Rounded Corners 29">
            <a:extLst>
              <a:ext uri="{FF2B5EF4-FFF2-40B4-BE49-F238E27FC236}">
                <a16:creationId xmlns:a16="http://schemas.microsoft.com/office/drawing/2014/main" xmlns="" id="{57B54C77-59B1-4C02-BFD7-6B23CB9A919A}"/>
              </a:ext>
            </a:extLst>
          </p:cNvPr>
          <p:cNvSpPr/>
          <p:nvPr/>
        </p:nvSpPr>
        <p:spPr>
          <a:xfrm>
            <a:off x="4037435" y="3459634"/>
            <a:ext cx="1252025" cy="634061"/>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sz="2000" dirty="0"/>
              <a:t>Data</a:t>
            </a:r>
            <a:br>
              <a:rPr lang="en-US" sz="2000" dirty="0"/>
            </a:br>
            <a:r>
              <a:rPr lang="en-US" sz="2000" dirty="0"/>
              <a:t>collector</a:t>
            </a:r>
            <a:endParaRPr lang="he-IL" sz="2000" dirty="0"/>
          </a:p>
        </p:txBody>
      </p:sp>
      <p:sp>
        <p:nvSpPr>
          <p:cNvPr id="31" name="Rectangle: Rounded Corners 30">
            <a:extLst>
              <a:ext uri="{FF2B5EF4-FFF2-40B4-BE49-F238E27FC236}">
                <a16:creationId xmlns:a16="http://schemas.microsoft.com/office/drawing/2014/main" xmlns="" id="{3ACDA691-876C-4CF4-94BB-48125B062BB7}"/>
              </a:ext>
            </a:extLst>
          </p:cNvPr>
          <p:cNvSpPr/>
          <p:nvPr/>
        </p:nvSpPr>
        <p:spPr>
          <a:xfrm>
            <a:off x="2321171" y="5977751"/>
            <a:ext cx="1252025" cy="466283"/>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sz="2000" dirty="0"/>
              <a:t>Agent</a:t>
            </a:r>
            <a:endParaRPr lang="he-IL" sz="2000" dirty="0"/>
          </a:p>
        </p:txBody>
      </p:sp>
      <p:cxnSp>
        <p:nvCxnSpPr>
          <p:cNvPr id="12" name="Connector: Elbow 11">
            <a:extLst>
              <a:ext uri="{FF2B5EF4-FFF2-40B4-BE49-F238E27FC236}">
                <a16:creationId xmlns:a16="http://schemas.microsoft.com/office/drawing/2014/main" xmlns="" id="{1186DC4B-78B2-448F-87B5-EEBB577D8485}"/>
              </a:ext>
            </a:extLst>
          </p:cNvPr>
          <p:cNvCxnSpPr>
            <a:cxnSpLocks/>
            <a:stCxn id="30" idx="0"/>
            <a:endCxn id="8" idx="1"/>
          </p:cNvCxnSpPr>
          <p:nvPr/>
        </p:nvCxnSpPr>
        <p:spPr>
          <a:xfrm rot="5400000" flipH="1" flipV="1">
            <a:off x="4944321" y="2390013"/>
            <a:ext cx="788749" cy="1350495"/>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xmlns="" id="{57273A2C-5898-4907-A297-3D1EF14D283C}"/>
              </a:ext>
            </a:extLst>
          </p:cNvPr>
          <p:cNvCxnSpPr>
            <a:cxnSpLocks/>
            <a:stCxn id="31" idx="3"/>
            <a:endCxn id="8" idx="2"/>
          </p:cNvCxnSpPr>
          <p:nvPr/>
        </p:nvCxnSpPr>
        <p:spPr>
          <a:xfrm flipV="1">
            <a:off x="3573196" y="2950263"/>
            <a:ext cx="3594298" cy="326063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6" name="Rectangle: Rounded Corners 45">
            <a:extLst>
              <a:ext uri="{FF2B5EF4-FFF2-40B4-BE49-F238E27FC236}">
                <a16:creationId xmlns:a16="http://schemas.microsoft.com/office/drawing/2014/main" xmlns="" id="{D941464C-ADDF-456C-B5AE-FAF3A4CCBAF7}"/>
              </a:ext>
            </a:extLst>
          </p:cNvPr>
          <p:cNvSpPr/>
          <p:nvPr/>
        </p:nvSpPr>
        <p:spPr>
          <a:xfrm>
            <a:off x="4304718" y="1225146"/>
            <a:ext cx="4016326" cy="580802"/>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Default Dashboards</a:t>
            </a:r>
            <a:endParaRPr lang="he-IL" dirty="0"/>
          </a:p>
        </p:txBody>
      </p:sp>
      <p:sp>
        <p:nvSpPr>
          <p:cNvPr id="47" name="Rectangle: Rounded Corners 46">
            <a:extLst>
              <a:ext uri="{FF2B5EF4-FFF2-40B4-BE49-F238E27FC236}">
                <a16:creationId xmlns:a16="http://schemas.microsoft.com/office/drawing/2014/main" xmlns="" id="{01991744-2624-4B45-8CC4-058BDE46825D}"/>
              </a:ext>
            </a:extLst>
          </p:cNvPr>
          <p:cNvSpPr/>
          <p:nvPr/>
        </p:nvSpPr>
        <p:spPr>
          <a:xfrm>
            <a:off x="914400" y="2506025"/>
            <a:ext cx="3573193" cy="558756"/>
          </a:xfrm>
          <a:prstGeom prst="roundRect">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dirty="0"/>
              <a:t> Grafana Dashboards</a:t>
            </a:r>
            <a:endParaRPr lang="he-IL" dirty="0"/>
          </a:p>
        </p:txBody>
      </p:sp>
      <p:cxnSp>
        <p:nvCxnSpPr>
          <p:cNvPr id="49" name="Straight Arrow Connector 48">
            <a:extLst>
              <a:ext uri="{FF2B5EF4-FFF2-40B4-BE49-F238E27FC236}">
                <a16:creationId xmlns:a16="http://schemas.microsoft.com/office/drawing/2014/main" xmlns="" id="{92527412-CE23-4DEB-BCB0-8AFFCD4EA124}"/>
              </a:ext>
            </a:extLst>
          </p:cNvPr>
          <p:cNvCxnSpPr/>
          <p:nvPr/>
        </p:nvCxnSpPr>
        <p:spPr>
          <a:xfrm flipV="1">
            <a:off x="7603589" y="1805948"/>
            <a:ext cx="0" cy="5855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1" name="Connector: Elbow 50">
            <a:extLst>
              <a:ext uri="{FF2B5EF4-FFF2-40B4-BE49-F238E27FC236}">
                <a16:creationId xmlns:a16="http://schemas.microsoft.com/office/drawing/2014/main" xmlns="" id="{827CB519-DE04-4182-8D2F-41DE36C3B928}"/>
              </a:ext>
            </a:extLst>
          </p:cNvPr>
          <p:cNvCxnSpPr>
            <a:cxnSpLocks/>
            <a:stCxn id="8" idx="0"/>
            <a:endCxn id="47" idx="0"/>
          </p:cNvCxnSpPr>
          <p:nvPr/>
        </p:nvCxnSpPr>
        <p:spPr>
          <a:xfrm rot="16200000" flipH="1" flipV="1">
            <a:off x="4876987" y="215517"/>
            <a:ext cx="114518" cy="4466497"/>
          </a:xfrm>
          <a:prstGeom prst="bentConnector3">
            <a:avLst>
              <a:gd name="adj1" fmla="val -199619"/>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xmlns="" id="{E945FC8B-B509-4319-8CE9-9FC21B819DEA}"/>
              </a:ext>
            </a:extLst>
          </p:cNvPr>
          <p:cNvCxnSpPr>
            <a:cxnSpLocks/>
          </p:cNvCxnSpPr>
          <p:nvPr/>
        </p:nvCxnSpPr>
        <p:spPr>
          <a:xfrm flipV="1">
            <a:off x="1315333" y="3078847"/>
            <a:ext cx="0" cy="3385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xmlns="" id="{B769E956-0912-41DF-A431-0978C9F2A998}"/>
              </a:ext>
            </a:extLst>
          </p:cNvPr>
          <p:cNvCxnSpPr>
            <a:cxnSpLocks/>
          </p:cNvCxnSpPr>
          <p:nvPr/>
        </p:nvCxnSpPr>
        <p:spPr>
          <a:xfrm flipV="1">
            <a:off x="3221507" y="5687018"/>
            <a:ext cx="0" cy="2907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3" name="Rectangle 62">
            <a:extLst>
              <a:ext uri="{FF2B5EF4-FFF2-40B4-BE49-F238E27FC236}">
                <a16:creationId xmlns:a16="http://schemas.microsoft.com/office/drawing/2014/main" xmlns="" id="{A0691AD1-6800-4CDA-BF90-5008FF00F848}"/>
              </a:ext>
            </a:extLst>
          </p:cNvPr>
          <p:cNvSpPr/>
          <p:nvPr/>
        </p:nvSpPr>
        <p:spPr>
          <a:xfrm>
            <a:off x="351692" y="2272232"/>
            <a:ext cx="5345723" cy="5268051"/>
          </a:xfrm>
          <a:prstGeom prst="rect">
            <a:avLst/>
          </a:prstGeom>
          <a:noFill/>
          <a:ln>
            <a:solidFill>
              <a:schemeClr val="accent1">
                <a:shade val="95000"/>
                <a:satMod val="105000"/>
              </a:schemeClr>
            </a:solidFill>
            <a:prstDash val="dash"/>
          </a:ln>
        </p:spPr>
        <p:style>
          <a:lnRef idx="1">
            <a:schemeClr val="accent1"/>
          </a:lnRef>
          <a:fillRef idx="3">
            <a:schemeClr val="accent1"/>
          </a:fillRef>
          <a:effectRef idx="2">
            <a:schemeClr val="accent1"/>
          </a:effectRef>
          <a:fontRef idx="minor">
            <a:schemeClr val="lt1"/>
          </a:fontRef>
        </p:style>
        <p:txBody>
          <a:bodyPr rtlCol="1" anchor="ctr"/>
          <a:lstStyle/>
          <a:p>
            <a:pPr algn="ctr"/>
            <a:endParaRPr lang="he-IL"/>
          </a:p>
        </p:txBody>
      </p:sp>
      <p:sp>
        <p:nvSpPr>
          <p:cNvPr id="64" name="Rectangle: Rounded Corners 63">
            <a:extLst>
              <a:ext uri="{FF2B5EF4-FFF2-40B4-BE49-F238E27FC236}">
                <a16:creationId xmlns:a16="http://schemas.microsoft.com/office/drawing/2014/main" xmlns="" id="{860B4C72-3389-4B8A-AAB4-CD8753AE094D}"/>
              </a:ext>
            </a:extLst>
          </p:cNvPr>
          <p:cNvSpPr/>
          <p:nvPr/>
        </p:nvSpPr>
        <p:spPr>
          <a:xfrm>
            <a:off x="527542" y="1225146"/>
            <a:ext cx="3657597" cy="558756"/>
          </a:xfrm>
          <a:prstGeom prst="roundRect">
            <a:avLst/>
          </a:prstGeom>
        </p:spPr>
        <p:style>
          <a:lnRef idx="1">
            <a:schemeClr val="accent4"/>
          </a:lnRef>
          <a:fillRef idx="3">
            <a:schemeClr val="accent4"/>
          </a:fillRef>
          <a:effectRef idx="2">
            <a:schemeClr val="accent4"/>
          </a:effectRef>
          <a:fontRef idx="minor">
            <a:schemeClr val="lt1"/>
          </a:fontRef>
        </p:style>
        <p:txBody>
          <a:bodyPr rtlCol="1" anchor="ctr"/>
          <a:lstStyle/>
          <a:p>
            <a:pPr algn="ctr"/>
            <a:r>
              <a:rPr lang="en-US" dirty="0"/>
              <a:t>Grafana Dashboards</a:t>
            </a:r>
            <a:endParaRPr lang="he-IL" dirty="0"/>
          </a:p>
        </p:txBody>
      </p:sp>
      <p:cxnSp>
        <p:nvCxnSpPr>
          <p:cNvPr id="67" name="Straight Arrow Connector 66">
            <a:extLst>
              <a:ext uri="{FF2B5EF4-FFF2-40B4-BE49-F238E27FC236}">
                <a16:creationId xmlns:a16="http://schemas.microsoft.com/office/drawing/2014/main" xmlns="" id="{387F0015-D328-41FD-A6CF-91214B36B5A6}"/>
              </a:ext>
            </a:extLst>
          </p:cNvPr>
          <p:cNvCxnSpPr>
            <a:cxnSpLocks/>
          </p:cNvCxnSpPr>
          <p:nvPr/>
        </p:nvCxnSpPr>
        <p:spPr>
          <a:xfrm flipV="1">
            <a:off x="801858" y="1805949"/>
            <a:ext cx="0" cy="15945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0" name="Connector: Elbow 69">
            <a:extLst>
              <a:ext uri="{FF2B5EF4-FFF2-40B4-BE49-F238E27FC236}">
                <a16:creationId xmlns:a16="http://schemas.microsoft.com/office/drawing/2014/main" xmlns="" id="{023DEA78-CAC6-4441-B836-2582A0C43A69}"/>
              </a:ext>
            </a:extLst>
          </p:cNvPr>
          <p:cNvCxnSpPr>
            <a:cxnSpLocks/>
            <a:stCxn id="8" idx="0"/>
            <a:endCxn id="64" idx="2"/>
          </p:cNvCxnSpPr>
          <p:nvPr/>
        </p:nvCxnSpPr>
        <p:spPr>
          <a:xfrm rot="16200000" flipV="1">
            <a:off x="4458116" y="-317872"/>
            <a:ext cx="607605" cy="4811153"/>
          </a:xfrm>
          <a:prstGeom prst="bentConnector3">
            <a:avLst>
              <a:gd name="adj1" fmla="val 36977"/>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Oval 74">
            <a:extLst>
              <a:ext uri="{FF2B5EF4-FFF2-40B4-BE49-F238E27FC236}">
                <a16:creationId xmlns:a16="http://schemas.microsoft.com/office/drawing/2014/main" xmlns="" id="{2AF62E32-8ABB-464B-8F2D-33CCB8ECBD79}"/>
              </a:ext>
            </a:extLst>
          </p:cNvPr>
          <p:cNvSpPr/>
          <p:nvPr/>
        </p:nvSpPr>
        <p:spPr>
          <a:xfrm>
            <a:off x="6063180" y="2445801"/>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1</a:t>
            </a:r>
            <a:endParaRPr lang="he-IL" sz="2000" dirty="0"/>
          </a:p>
        </p:txBody>
      </p:sp>
      <p:sp>
        <p:nvSpPr>
          <p:cNvPr id="76" name="Oval 75">
            <a:extLst>
              <a:ext uri="{FF2B5EF4-FFF2-40B4-BE49-F238E27FC236}">
                <a16:creationId xmlns:a16="http://schemas.microsoft.com/office/drawing/2014/main" xmlns="" id="{8CE137E5-A105-424C-83D0-25799DC4B6E0}"/>
              </a:ext>
            </a:extLst>
          </p:cNvPr>
          <p:cNvSpPr/>
          <p:nvPr/>
        </p:nvSpPr>
        <p:spPr>
          <a:xfrm>
            <a:off x="4072604" y="3517957"/>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2</a:t>
            </a:r>
            <a:endParaRPr lang="he-IL" sz="2000" dirty="0"/>
          </a:p>
        </p:txBody>
      </p:sp>
      <p:sp>
        <p:nvSpPr>
          <p:cNvPr id="77" name="Oval 76">
            <a:extLst>
              <a:ext uri="{FF2B5EF4-FFF2-40B4-BE49-F238E27FC236}">
                <a16:creationId xmlns:a16="http://schemas.microsoft.com/office/drawing/2014/main" xmlns="" id="{3CEA9FE3-D508-46AE-9B6E-D1316E73E3E7}"/>
              </a:ext>
            </a:extLst>
          </p:cNvPr>
          <p:cNvSpPr/>
          <p:nvPr/>
        </p:nvSpPr>
        <p:spPr>
          <a:xfrm>
            <a:off x="2335240" y="6011606"/>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3</a:t>
            </a:r>
            <a:endParaRPr lang="he-IL" sz="2000" dirty="0"/>
          </a:p>
        </p:txBody>
      </p:sp>
      <p:sp>
        <p:nvSpPr>
          <p:cNvPr id="78" name="Oval 77">
            <a:extLst>
              <a:ext uri="{FF2B5EF4-FFF2-40B4-BE49-F238E27FC236}">
                <a16:creationId xmlns:a16="http://schemas.microsoft.com/office/drawing/2014/main" xmlns="" id="{20B766CC-680F-43E8-8833-DB38E59E324D}"/>
              </a:ext>
            </a:extLst>
          </p:cNvPr>
          <p:cNvSpPr/>
          <p:nvPr/>
        </p:nvSpPr>
        <p:spPr>
          <a:xfrm>
            <a:off x="4339888" y="1305959"/>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4</a:t>
            </a:r>
            <a:endParaRPr lang="he-IL" sz="2000" dirty="0"/>
          </a:p>
        </p:txBody>
      </p:sp>
      <p:sp>
        <p:nvSpPr>
          <p:cNvPr id="79" name="Oval 78">
            <a:extLst>
              <a:ext uri="{FF2B5EF4-FFF2-40B4-BE49-F238E27FC236}">
                <a16:creationId xmlns:a16="http://schemas.microsoft.com/office/drawing/2014/main" xmlns="" id="{764D7F4A-FC01-418E-B294-94A69F3B8040}"/>
              </a:ext>
            </a:extLst>
          </p:cNvPr>
          <p:cNvSpPr/>
          <p:nvPr/>
        </p:nvSpPr>
        <p:spPr>
          <a:xfrm>
            <a:off x="590846" y="1269238"/>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5</a:t>
            </a:r>
            <a:endParaRPr lang="he-IL" sz="2000" dirty="0"/>
          </a:p>
        </p:txBody>
      </p:sp>
      <p:sp>
        <p:nvSpPr>
          <p:cNvPr id="81" name="Oval 80">
            <a:extLst>
              <a:ext uri="{FF2B5EF4-FFF2-40B4-BE49-F238E27FC236}">
                <a16:creationId xmlns:a16="http://schemas.microsoft.com/office/drawing/2014/main" xmlns="" id="{D8FDEBF3-ADB0-46C6-8880-9400CA14930B}"/>
              </a:ext>
            </a:extLst>
          </p:cNvPr>
          <p:cNvSpPr/>
          <p:nvPr/>
        </p:nvSpPr>
        <p:spPr>
          <a:xfrm>
            <a:off x="942533" y="2537243"/>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5</a:t>
            </a:r>
            <a:endParaRPr lang="he-IL" sz="2000" dirty="0"/>
          </a:p>
        </p:txBody>
      </p:sp>
      <p:sp>
        <p:nvSpPr>
          <p:cNvPr id="29" name="Rectangle: Rounded Corners 28">
            <a:extLst>
              <a:ext uri="{FF2B5EF4-FFF2-40B4-BE49-F238E27FC236}">
                <a16:creationId xmlns:a16="http://schemas.microsoft.com/office/drawing/2014/main" xmlns="" id="{4F2FD835-484B-4DAE-947A-0CC336B32302}"/>
              </a:ext>
            </a:extLst>
          </p:cNvPr>
          <p:cNvSpPr/>
          <p:nvPr/>
        </p:nvSpPr>
        <p:spPr>
          <a:xfrm>
            <a:off x="9469464" y="3376375"/>
            <a:ext cx="4815945" cy="1689315"/>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dirty="0"/>
              <a:t>TBD – waiting for session with Randy George to discuss DevOps monitoring</a:t>
            </a:r>
            <a:endParaRPr lang="he-IL" dirty="0"/>
          </a:p>
        </p:txBody>
      </p:sp>
      <p:sp>
        <p:nvSpPr>
          <p:cNvPr id="32" name="Rectangle 31">
            <a:extLst>
              <a:ext uri="{FF2B5EF4-FFF2-40B4-BE49-F238E27FC236}">
                <a16:creationId xmlns:a16="http://schemas.microsoft.com/office/drawing/2014/main" xmlns="" id="{414FF559-C308-4E41-9736-00D43B063DC8}"/>
              </a:ext>
            </a:extLst>
          </p:cNvPr>
          <p:cNvSpPr/>
          <p:nvPr/>
        </p:nvSpPr>
        <p:spPr>
          <a:xfrm>
            <a:off x="1868668" y="3833656"/>
            <a:ext cx="1352839" cy="487683"/>
          </a:xfrm>
          <a:prstGeom prst="rect">
            <a:avLst/>
          </a:prstGeom>
        </p:spPr>
        <p:style>
          <a:lnRef idx="1">
            <a:schemeClr val="accent1"/>
          </a:lnRef>
          <a:fillRef idx="3">
            <a:schemeClr val="accent1"/>
          </a:fillRef>
          <a:effectRef idx="2">
            <a:schemeClr val="accent1"/>
          </a:effectRef>
          <a:fontRef idx="minor">
            <a:schemeClr val="lt1"/>
          </a:fontRef>
        </p:style>
        <p:txBody>
          <a:bodyPr rtlCol="1" anchor="ctr"/>
          <a:lstStyle/>
          <a:p>
            <a:pPr algn="ctr"/>
            <a:r>
              <a:rPr lang="en-US" sz="2000" dirty="0"/>
              <a:t>Container</a:t>
            </a:r>
            <a:endParaRPr lang="he-IL" sz="2000" dirty="0"/>
          </a:p>
        </p:txBody>
      </p:sp>
      <p:sp>
        <p:nvSpPr>
          <p:cNvPr id="33" name="Rectangle: Rounded Corners 32">
            <a:extLst>
              <a:ext uri="{FF2B5EF4-FFF2-40B4-BE49-F238E27FC236}">
                <a16:creationId xmlns:a16="http://schemas.microsoft.com/office/drawing/2014/main" xmlns="" id="{1EC22D8D-4689-44D6-90C7-8830346929AC}"/>
              </a:ext>
            </a:extLst>
          </p:cNvPr>
          <p:cNvSpPr/>
          <p:nvPr/>
        </p:nvSpPr>
        <p:spPr>
          <a:xfrm>
            <a:off x="2103116" y="3506113"/>
            <a:ext cx="1137747" cy="447875"/>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en-US" sz="2000" dirty="0"/>
              <a:t>Agent?</a:t>
            </a:r>
            <a:endParaRPr lang="he-IL" sz="2000" dirty="0"/>
          </a:p>
        </p:txBody>
      </p:sp>
      <p:cxnSp>
        <p:nvCxnSpPr>
          <p:cNvPr id="9" name="Connector: Elbow 8">
            <a:extLst>
              <a:ext uri="{FF2B5EF4-FFF2-40B4-BE49-F238E27FC236}">
                <a16:creationId xmlns:a16="http://schemas.microsoft.com/office/drawing/2014/main" xmlns="" id="{CF9A43BA-08EB-4D51-936B-4919ACDEAE5A}"/>
              </a:ext>
            </a:extLst>
          </p:cNvPr>
          <p:cNvCxnSpPr>
            <a:cxnSpLocks/>
            <a:stCxn id="33" idx="0"/>
          </p:cNvCxnSpPr>
          <p:nvPr/>
        </p:nvCxnSpPr>
        <p:spPr>
          <a:xfrm rot="5400000" flipH="1" flipV="1">
            <a:off x="4759885" y="1119608"/>
            <a:ext cx="298610" cy="44744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xmlns="" id="{BCF494E1-91B2-4E9A-AE59-BE46BB2DBBB6}"/>
              </a:ext>
            </a:extLst>
          </p:cNvPr>
          <p:cNvSpPr/>
          <p:nvPr/>
        </p:nvSpPr>
        <p:spPr>
          <a:xfrm>
            <a:off x="2096083" y="3464198"/>
            <a:ext cx="267284" cy="267284"/>
          </a:xfrm>
          <a:prstGeom prst="ellipse">
            <a:avLst/>
          </a:prstGeom>
        </p:spPr>
        <p:style>
          <a:lnRef idx="1">
            <a:schemeClr val="accent2"/>
          </a:lnRef>
          <a:fillRef idx="3">
            <a:schemeClr val="accent2"/>
          </a:fillRef>
          <a:effectRef idx="2">
            <a:schemeClr val="accent2"/>
          </a:effectRef>
          <a:fontRef idx="minor">
            <a:schemeClr val="lt1"/>
          </a:fontRef>
        </p:style>
        <p:txBody>
          <a:bodyPr rtlCol="1" anchor="ctr"/>
          <a:lstStyle/>
          <a:p>
            <a:pPr algn="ctr"/>
            <a:r>
              <a:rPr lang="en-US" sz="2000" dirty="0"/>
              <a:t>3</a:t>
            </a:r>
            <a:endParaRPr lang="he-IL" sz="2000" dirty="0"/>
          </a:p>
        </p:txBody>
      </p:sp>
    </p:spTree>
    <p:extLst>
      <p:ext uri="{BB962C8B-B14F-4D97-AF65-F5344CB8AC3E}">
        <p14:creationId xmlns:p14="http://schemas.microsoft.com/office/powerpoint/2010/main" val="75941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4680" y="1419036"/>
            <a:ext cx="12618720" cy="5221606"/>
          </a:xfrm>
        </p:spPr>
        <p:txBody>
          <a:bodyPr/>
          <a:lstStyle/>
          <a:p>
            <a:r>
              <a:rPr lang="en-US" dirty="0"/>
              <a:t>Once logged into the ICP deployment launch the Prometheus Server by clicking on the Applications menu</a:t>
            </a:r>
          </a:p>
          <a:p>
            <a:endParaRPr lang="en-US" dirty="0"/>
          </a:p>
          <a:p>
            <a:endParaRPr lang="en-US" dirty="0"/>
          </a:p>
          <a:p>
            <a:endParaRPr lang="en-US" dirty="0"/>
          </a:p>
          <a:p>
            <a:endParaRPr lang="en-US" dirty="0"/>
          </a:p>
          <a:p>
            <a:r>
              <a:rPr lang="en-US" dirty="0"/>
              <a:t>and scroll down to the Prometheus sever and select it:</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7730200" y="2103837"/>
            <a:ext cx="2314133" cy="2837375"/>
          </a:xfrm>
          <a:prstGeom prst="rect">
            <a:avLst/>
          </a:prstGeom>
        </p:spPr>
      </p:pic>
      <p:pic>
        <p:nvPicPr>
          <p:cNvPr id="6" name="Picture 5"/>
          <p:cNvPicPr>
            <a:picLocks noChangeAspect="1"/>
          </p:cNvPicPr>
          <p:nvPr/>
        </p:nvPicPr>
        <p:blipFill>
          <a:blip r:embed="rId3"/>
          <a:stretch>
            <a:fillRect/>
          </a:stretch>
        </p:blipFill>
        <p:spPr>
          <a:xfrm>
            <a:off x="1645921" y="5928190"/>
            <a:ext cx="8398412" cy="674370"/>
          </a:xfrm>
          <a:prstGeom prst="rect">
            <a:avLst/>
          </a:prstGeom>
        </p:spPr>
      </p:pic>
      <p:sp>
        <p:nvSpPr>
          <p:cNvPr id="7" name="Title 1">
            <a:extLst>
              <a:ext uri="{FF2B5EF4-FFF2-40B4-BE49-F238E27FC236}">
                <a16:creationId xmlns:a16="http://schemas.microsoft.com/office/drawing/2014/main" xmlns="" id="{0DF995D1-6B52-4D8E-A4D4-ECF186FF3348}"/>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431945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dirty="0"/>
              <a:t>Launch the Server UI by clicking on the endpoint</a:t>
            </a:r>
          </a:p>
        </p:txBody>
      </p:sp>
      <p:sp>
        <p:nvSpPr>
          <p:cNvPr id="4" name="Footer Placeholder 3"/>
          <p:cNvSpPr>
            <a:spLocks noGrp="1"/>
          </p:cNvSpPr>
          <p:nvPr>
            <p:ph type="ftr" sz="quarter" idx="11"/>
          </p:nvPr>
        </p:nvSpPr>
        <p:spPr/>
        <p:txBody>
          <a:bodyPr/>
          <a:lstStyle/>
          <a:p>
            <a:r>
              <a:rPr lang="en-US" dirty="0"/>
              <a:t> </a:t>
            </a:r>
          </a:p>
        </p:txBody>
      </p:sp>
      <p:pic>
        <p:nvPicPr>
          <p:cNvPr id="7" name="Picture 6"/>
          <p:cNvPicPr>
            <a:picLocks noChangeAspect="1"/>
          </p:cNvPicPr>
          <p:nvPr/>
        </p:nvPicPr>
        <p:blipFill>
          <a:blip r:embed="rId2"/>
          <a:stretch>
            <a:fillRect/>
          </a:stretch>
        </p:blipFill>
        <p:spPr>
          <a:xfrm>
            <a:off x="270301" y="2258167"/>
            <a:ext cx="14630400" cy="5971434"/>
          </a:xfrm>
          <a:prstGeom prst="rect">
            <a:avLst/>
          </a:prstGeom>
        </p:spPr>
      </p:pic>
      <p:sp>
        <p:nvSpPr>
          <p:cNvPr id="10" name="Rectangle: Rounded Corners 9"/>
          <p:cNvSpPr/>
          <p:nvPr/>
        </p:nvSpPr>
        <p:spPr>
          <a:xfrm>
            <a:off x="3436537" y="4389118"/>
            <a:ext cx="904352" cy="33762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80"/>
          </a:p>
        </p:txBody>
      </p:sp>
      <p:sp>
        <p:nvSpPr>
          <p:cNvPr id="5" name="Title 4">
            <a:extLst>
              <a:ext uri="{FF2B5EF4-FFF2-40B4-BE49-F238E27FC236}">
                <a16:creationId xmlns:a16="http://schemas.microsoft.com/office/drawing/2014/main" xmlns="" id="{725976EE-6806-4732-BF4A-9F45FB9E015E}"/>
              </a:ext>
            </a:extLst>
          </p:cNvPr>
          <p:cNvSpPr>
            <a:spLocks noGrp="1"/>
          </p:cNvSpPr>
          <p:nvPr>
            <p:ph type="title"/>
          </p:nvPr>
        </p:nvSpPr>
        <p:spPr/>
        <p:txBody>
          <a:bodyPr/>
          <a:lstStyle/>
          <a:p>
            <a:endParaRPr lang="he-IL"/>
          </a:p>
        </p:txBody>
      </p:sp>
      <p:sp>
        <p:nvSpPr>
          <p:cNvPr id="11" name="Title 1">
            <a:extLst>
              <a:ext uri="{FF2B5EF4-FFF2-40B4-BE49-F238E27FC236}">
                <a16:creationId xmlns:a16="http://schemas.microsoft.com/office/drawing/2014/main" xmlns="" id="{62C4FBBE-D3E8-47A1-8E55-10FF2BF76594}"/>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160241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Perform a query against the time series data, using the dropdown select the metric you would like to query, this example is using </a:t>
            </a:r>
            <a:r>
              <a:rPr lang="en-US" sz="2160" dirty="0" err="1"/>
              <a:t>container_cpu_system_seconds</a:t>
            </a:r>
            <a:r>
              <a:rPr lang="en-US" sz="2160" dirty="0"/>
              <a:t> total. Once the metric is selected, click on Execute to run the Query.  You may also perform custom queries using the Expression area at the top of the screen.</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6" name="Picture 5"/>
          <p:cNvPicPr>
            <a:picLocks noChangeAspect="1"/>
          </p:cNvPicPr>
          <p:nvPr/>
        </p:nvPicPr>
        <p:blipFill>
          <a:blip r:embed="rId2"/>
          <a:stretch>
            <a:fillRect/>
          </a:stretch>
        </p:blipFill>
        <p:spPr>
          <a:xfrm>
            <a:off x="270302" y="2386358"/>
            <a:ext cx="13681710" cy="5554980"/>
          </a:xfrm>
          <a:prstGeom prst="rect">
            <a:avLst/>
          </a:prstGeom>
        </p:spPr>
      </p:pic>
      <p:sp>
        <p:nvSpPr>
          <p:cNvPr id="5" name="Title 4">
            <a:extLst>
              <a:ext uri="{FF2B5EF4-FFF2-40B4-BE49-F238E27FC236}">
                <a16:creationId xmlns:a16="http://schemas.microsoft.com/office/drawing/2014/main" xmlns="" id="{6AED40F1-E30E-4928-A194-84C4AC87F97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F1271352-9676-4A02-8714-380BC6C0C0D0}"/>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598349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400" dirty="0"/>
              <a:t>The query results are then displayed on your console view:</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209825" y="1724298"/>
            <a:ext cx="14420575" cy="5769763"/>
          </a:xfrm>
          <a:prstGeom prst="rect">
            <a:avLst/>
          </a:prstGeom>
        </p:spPr>
      </p:pic>
      <p:sp>
        <p:nvSpPr>
          <p:cNvPr id="6" name="Title 5">
            <a:extLst>
              <a:ext uri="{FF2B5EF4-FFF2-40B4-BE49-F238E27FC236}">
                <a16:creationId xmlns:a16="http://schemas.microsoft.com/office/drawing/2014/main" xmlns="" id="{452FDFED-A890-4680-BD1E-26CF9B0720F8}"/>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183D6BD8-1949-4B60-88E2-75901BE1BE0F}"/>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534757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400" dirty="0"/>
              <a:t>Click the Graph button to graph the total </a:t>
            </a:r>
            <a:r>
              <a:rPr lang="en-US" sz="2400" dirty="0" err="1"/>
              <a:t>cpu</a:t>
            </a:r>
            <a:r>
              <a:rPr lang="en-US" sz="2400" dirty="0"/>
              <a:t> seconds:</a:t>
            </a:r>
          </a:p>
          <a:p>
            <a:endParaRPr lang="en-US"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180870" y="1806343"/>
            <a:ext cx="14630400" cy="5821278"/>
          </a:xfrm>
          <a:prstGeom prst="rect">
            <a:avLst/>
          </a:prstGeom>
        </p:spPr>
      </p:pic>
      <p:sp>
        <p:nvSpPr>
          <p:cNvPr id="6" name="Title 5">
            <a:extLst>
              <a:ext uri="{FF2B5EF4-FFF2-40B4-BE49-F238E27FC236}">
                <a16:creationId xmlns:a16="http://schemas.microsoft.com/office/drawing/2014/main" xmlns="" id="{AC7BBC5D-A160-4099-82E3-FC969A21F965}"/>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AA8493FE-0AE7-4C0D-9A46-6980FB0F89FB}"/>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6708405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There is an Alert summary view which displays a high level summary of open alerts:</a:t>
            </a:r>
          </a:p>
          <a:p>
            <a:endParaRPr lang="en-US" dirty="0"/>
          </a:p>
          <a:p>
            <a:endParaRPr lang="en-US" dirty="0"/>
          </a:p>
          <a:p>
            <a:endParaRPr lang="en-US" dirty="0"/>
          </a:p>
          <a:p>
            <a:pPr marL="0" indent="0">
              <a:buNone/>
            </a:pPr>
            <a:endParaRPr lang="en-US" dirty="0"/>
          </a:p>
          <a:p>
            <a:pPr marL="0" indent="0">
              <a:buNone/>
            </a:pPr>
            <a:endParaRPr lang="en-US" dirty="0"/>
          </a:p>
          <a:p>
            <a:r>
              <a:rPr lang="en-US" sz="2160" dirty="0"/>
              <a:t>Click on the alert group to see more information </a:t>
            </a:r>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270301" y="1659584"/>
            <a:ext cx="8647046" cy="2728253"/>
          </a:xfrm>
          <a:prstGeom prst="rect">
            <a:avLst/>
          </a:prstGeom>
        </p:spPr>
      </p:pic>
      <p:pic>
        <p:nvPicPr>
          <p:cNvPr id="6" name="Picture 5"/>
          <p:cNvPicPr>
            <a:picLocks noChangeAspect="1"/>
          </p:cNvPicPr>
          <p:nvPr/>
        </p:nvPicPr>
        <p:blipFill>
          <a:blip r:embed="rId3"/>
          <a:stretch>
            <a:fillRect/>
          </a:stretch>
        </p:blipFill>
        <p:spPr>
          <a:xfrm>
            <a:off x="173837" y="5070724"/>
            <a:ext cx="13624560" cy="3156737"/>
          </a:xfrm>
          <a:prstGeom prst="rect">
            <a:avLst/>
          </a:prstGeom>
        </p:spPr>
      </p:pic>
      <p:sp>
        <p:nvSpPr>
          <p:cNvPr id="7" name="Title 6">
            <a:extLst>
              <a:ext uri="{FF2B5EF4-FFF2-40B4-BE49-F238E27FC236}">
                <a16:creationId xmlns:a16="http://schemas.microsoft.com/office/drawing/2014/main" xmlns="" id="{E6D7EC97-5C96-4140-87EF-6749F6AD061E}"/>
              </a:ext>
            </a:extLst>
          </p:cNvPr>
          <p:cNvSpPr>
            <a:spLocks noGrp="1"/>
          </p:cNvSpPr>
          <p:nvPr>
            <p:ph type="title"/>
          </p:nvPr>
        </p:nvSpPr>
        <p:spPr/>
        <p:txBody>
          <a:bodyPr/>
          <a:lstStyle/>
          <a:p>
            <a:endParaRPr lang="he-IL"/>
          </a:p>
        </p:txBody>
      </p:sp>
      <p:sp>
        <p:nvSpPr>
          <p:cNvPr id="10" name="Title 1">
            <a:extLst>
              <a:ext uri="{FF2B5EF4-FFF2-40B4-BE49-F238E27FC236}">
                <a16:creationId xmlns:a16="http://schemas.microsoft.com/office/drawing/2014/main" xmlns="" id="{7C35A466-7A40-4E8E-985A-0A249B576FBE}"/>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856486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A useful status is the Targets view, where you can see all the items that Prometheus is monitoring:</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2"/>
          <a:stretch>
            <a:fillRect/>
          </a:stretch>
        </p:blipFill>
        <p:spPr>
          <a:xfrm>
            <a:off x="0" y="1593139"/>
            <a:ext cx="14630400" cy="6400283"/>
          </a:xfrm>
          <a:prstGeom prst="rect">
            <a:avLst/>
          </a:prstGeom>
        </p:spPr>
      </p:pic>
      <p:sp>
        <p:nvSpPr>
          <p:cNvPr id="6" name="Title 5">
            <a:extLst>
              <a:ext uri="{FF2B5EF4-FFF2-40B4-BE49-F238E27FC236}">
                <a16:creationId xmlns:a16="http://schemas.microsoft.com/office/drawing/2014/main" xmlns="" id="{8CA7BBA9-3DAD-4BDE-AB86-BF35931B99D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9CE0D750-7345-46EA-8A06-B294C146F45F}"/>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Prometheus Demo</a:t>
            </a:r>
          </a:p>
        </p:txBody>
      </p:sp>
    </p:spTree>
    <p:extLst>
      <p:ext uri="{BB962C8B-B14F-4D97-AF65-F5344CB8AC3E}">
        <p14:creationId xmlns:p14="http://schemas.microsoft.com/office/powerpoint/2010/main" val="1015270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5</a:t>
            </a:fld>
            <a:endParaRPr lang="en-US" dirty="0">
              <a:solidFill>
                <a:srgbClr val="6D7777"/>
              </a:solidFill>
            </a:endParaRPr>
          </a:p>
        </p:txBody>
      </p:sp>
      <p:sp>
        <p:nvSpPr>
          <p:cNvPr id="4" name="Content Placeholder 3"/>
          <p:cNvSpPr>
            <a:spLocks noGrp="1"/>
          </p:cNvSpPr>
          <p:nvPr>
            <p:ph sz="quarter" idx="11"/>
          </p:nvPr>
        </p:nvSpPr>
        <p:spPr/>
        <p:txBody>
          <a:bodyPr/>
          <a:lstStyle/>
          <a:p>
            <a:r>
              <a:rPr lang="en-US" dirty="0"/>
              <a:t>Introduction – CSMO, personas, roles</a:t>
            </a:r>
          </a:p>
          <a:p>
            <a:pPr lvl="0" fontAlgn="base">
              <a:spcAft>
                <a:spcPct val="0"/>
              </a:spcAft>
              <a:defRPr/>
            </a:pPr>
            <a:endParaRPr lang="en-US" dirty="0">
              <a:sym typeface="HelvNeue Bold for IBM"/>
            </a:endParaRPr>
          </a:p>
          <a:p>
            <a:pPr lvl="0" fontAlgn="base">
              <a:spcAft>
                <a:spcPct val="0"/>
              </a:spcAft>
              <a:defRPr/>
            </a:pPr>
            <a:r>
              <a:rPr lang="en-US" dirty="0">
                <a:sym typeface="HelvNeue Bold for IBM"/>
              </a:rPr>
              <a:t>Levels of CSMO in ICP or what's “on the truck”</a:t>
            </a:r>
          </a:p>
          <a:p>
            <a:pPr lvl="0" fontAlgn="base">
              <a:spcAft>
                <a:spcPct val="0"/>
              </a:spcAft>
              <a:defRPr/>
            </a:pPr>
            <a:r>
              <a:rPr lang="en-US" dirty="0">
                <a:sym typeface="HelvNeue Bold for IBM"/>
              </a:rPr>
              <a:t/>
            </a:r>
            <a:br>
              <a:rPr lang="en-US" dirty="0">
                <a:sym typeface="HelvNeue Bold for IBM"/>
              </a:rPr>
            </a:br>
            <a:r>
              <a:rPr lang="en-US" dirty="0">
                <a:sym typeface="HelvNeue Bold for IBM"/>
              </a:rPr>
              <a:t>What if I’m already and IBM APM </a:t>
            </a:r>
            <a:r>
              <a:rPr lang="en-US">
                <a:sym typeface="HelvNeue Bold for IBM"/>
              </a:rPr>
              <a:t>customer?</a:t>
            </a:r>
            <a:endParaRPr lang="en-US" dirty="0">
              <a:sym typeface="HelvNeue Bold for IBM"/>
            </a:endParaRPr>
          </a:p>
          <a:p>
            <a:pPr lvl="0" fontAlgn="base">
              <a:spcAft>
                <a:spcPct val="0"/>
              </a:spcAft>
              <a:defRPr/>
            </a:pPr>
            <a:endParaRPr lang="en-US" dirty="0">
              <a:sym typeface="HelvNeue Bold for IBM"/>
            </a:endParaRPr>
          </a:p>
          <a:p>
            <a:pPr lvl="0" fontAlgn="base">
              <a:spcAft>
                <a:spcPct val="0"/>
              </a:spcAft>
              <a:defRPr/>
            </a:pPr>
            <a:r>
              <a:rPr lang="en-US" dirty="0">
                <a:sym typeface="HelvNeue Bold for IBM"/>
              </a:rPr>
              <a:t>Ingo </a:t>
            </a:r>
            <a:r>
              <a:rPr lang="en-US" dirty="0" err="1">
                <a:sym typeface="HelvNeue Bold for IBM"/>
              </a:rPr>
              <a:t>Averdunk</a:t>
            </a:r>
            <a:r>
              <a:rPr lang="en-US" dirty="0">
                <a:sym typeface="HelvNeue Bold for IBM"/>
              </a:rPr>
              <a:t> , DE  CSMO</a:t>
            </a:r>
          </a:p>
          <a:p>
            <a:pPr lvl="0" fontAlgn="base">
              <a:spcAft>
                <a:spcPct val="0"/>
              </a:spcAft>
              <a:defRPr/>
            </a:pPr>
            <a:endParaRPr lang="en-US" dirty="0">
              <a:sym typeface="HelvNeue Bold for IBM"/>
            </a:endParaRPr>
          </a:p>
          <a:p>
            <a:pPr lvl="0" fontAlgn="base">
              <a:spcAft>
                <a:spcPct val="0"/>
              </a:spcAft>
              <a:defRPr/>
            </a:pPr>
            <a:r>
              <a:rPr lang="en-US" dirty="0">
                <a:sym typeface="HelvNeue Bold for IBM"/>
              </a:rPr>
              <a:t> </a:t>
            </a:r>
          </a:p>
          <a:p>
            <a:pPr lvl="0" fontAlgn="base">
              <a:spcAft>
                <a:spcPct val="0"/>
              </a:spcAft>
              <a:defRPr/>
            </a:pPr>
            <a:endParaRPr lang="en-US" dirty="0">
              <a:sym typeface="HelvNeue Bold for IBM"/>
            </a:endParaRPr>
          </a:p>
          <a:p>
            <a:pPr lvl="0" fontAlgn="base">
              <a:spcAft>
                <a:spcPct val="0"/>
              </a:spcAft>
              <a:defRPr/>
            </a:pPr>
            <a:endParaRPr lang="en-US" dirty="0">
              <a:sym typeface="HelvNeue Bold for IBM"/>
            </a:endParaRPr>
          </a:p>
          <a:p>
            <a:pPr lvl="0" fontAlgn="base">
              <a:spcAft>
                <a:spcPct val="0"/>
              </a:spcAft>
              <a:defRPr/>
            </a:pPr>
            <a:endParaRPr lang="en-US" dirty="0">
              <a:sym typeface="HelvNeue Bold for IBM"/>
            </a:endParaRPr>
          </a:p>
          <a:p>
            <a:endParaRPr lang="en-US" dirty="0"/>
          </a:p>
          <a:p>
            <a:endParaRPr lang="en-US" dirty="0"/>
          </a:p>
        </p:txBody>
      </p:sp>
    </p:spTree>
    <p:extLst>
      <p:ext uri="{BB962C8B-B14F-4D97-AF65-F5344CB8AC3E}">
        <p14:creationId xmlns:p14="http://schemas.microsoft.com/office/powerpoint/2010/main" val="667611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r>
              <a:rPr lang="en-US" sz="2160" dirty="0"/>
              <a:t>Grafana – Using Grafana provides to ability to view and leverage the data collected by Prometheus. </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106017" y="2228688"/>
            <a:ext cx="14630400" cy="6343144"/>
          </a:xfrm>
          <a:prstGeom prst="rect">
            <a:avLst/>
          </a:prstGeom>
        </p:spPr>
      </p:pic>
      <p:sp>
        <p:nvSpPr>
          <p:cNvPr id="6" name="Title 5">
            <a:extLst>
              <a:ext uri="{FF2B5EF4-FFF2-40B4-BE49-F238E27FC236}">
                <a16:creationId xmlns:a16="http://schemas.microsoft.com/office/drawing/2014/main" xmlns="" id="{C4665C48-3A2F-4493-9DB7-8DD1C265D7E0}"/>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75C634AA-3107-444F-948A-193F105A1832}"/>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2815789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Below is the cluster view of the ICP deployment</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3"/>
          <a:stretch>
            <a:fillRect/>
          </a:stretch>
        </p:blipFill>
        <p:spPr>
          <a:xfrm>
            <a:off x="423747" y="1194574"/>
            <a:ext cx="12353762" cy="6336216"/>
          </a:xfrm>
          <a:prstGeom prst="rect">
            <a:avLst/>
          </a:prstGeom>
        </p:spPr>
      </p:pic>
      <p:sp>
        <p:nvSpPr>
          <p:cNvPr id="6" name="Title 5">
            <a:extLst>
              <a:ext uri="{FF2B5EF4-FFF2-40B4-BE49-F238E27FC236}">
                <a16:creationId xmlns:a16="http://schemas.microsoft.com/office/drawing/2014/main" xmlns="" id="{BE928BC2-CF7C-4690-B0E2-89FE00A4EA2E}"/>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2B1159F1-CBB8-46D8-B9D6-9D2460E242AE}"/>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475504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Below is the cluster view of the ICP deployment</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2" name="Picture 1"/>
          <p:cNvPicPr>
            <a:picLocks noChangeAspect="1"/>
          </p:cNvPicPr>
          <p:nvPr/>
        </p:nvPicPr>
        <p:blipFill>
          <a:blip r:embed="rId2"/>
          <a:stretch>
            <a:fillRect/>
          </a:stretch>
        </p:blipFill>
        <p:spPr>
          <a:xfrm>
            <a:off x="0" y="935604"/>
            <a:ext cx="14630400" cy="6358392"/>
          </a:xfrm>
          <a:prstGeom prst="rect">
            <a:avLst/>
          </a:prstGeom>
        </p:spPr>
      </p:pic>
      <p:sp>
        <p:nvSpPr>
          <p:cNvPr id="6" name="Title 5">
            <a:extLst>
              <a:ext uri="{FF2B5EF4-FFF2-40B4-BE49-F238E27FC236}">
                <a16:creationId xmlns:a16="http://schemas.microsoft.com/office/drawing/2014/main" xmlns="" id="{1D86CA53-E161-4106-88AF-14B7AB9F494C}"/>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B79B019C-C114-4CF6-87D4-39A9AA0951DF}"/>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593221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8789" y="775420"/>
            <a:ext cx="12618720" cy="5221606"/>
          </a:xfrm>
        </p:spPr>
        <p:txBody>
          <a:bodyPr/>
          <a:lstStyle/>
          <a:p>
            <a:r>
              <a:rPr lang="en-US" sz="2160" dirty="0"/>
              <a:t>Using your mouse to scroll over a view   - a legend is provided with the cluster IP address an the metric value</a:t>
            </a:r>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dirty="0"/>
              <a:t> </a:t>
            </a:r>
          </a:p>
        </p:txBody>
      </p:sp>
      <p:pic>
        <p:nvPicPr>
          <p:cNvPr id="5" name="Picture 4"/>
          <p:cNvPicPr>
            <a:picLocks noChangeAspect="1"/>
          </p:cNvPicPr>
          <p:nvPr/>
        </p:nvPicPr>
        <p:blipFill>
          <a:blip r:embed="rId3"/>
          <a:stretch>
            <a:fillRect/>
          </a:stretch>
        </p:blipFill>
        <p:spPr>
          <a:xfrm>
            <a:off x="423747" y="1194574"/>
            <a:ext cx="12353762" cy="6336216"/>
          </a:xfrm>
          <a:prstGeom prst="rect">
            <a:avLst/>
          </a:prstGeom>
        </p:spPr>
      </p:pic>
      <p:sp>
        <p:nvSpPr>
          <p:cNvPr id="6" name="Title 5">
            <a:extLst>
              <a:ext uri="{FF2B5EF4-FFF2-40B4-BE49-F238E27FC236}">
                <a16:creationId xmlns:a16="http://schemas.microsoft.com/office/drawing/2014/main" xmlns="" id="{CB4C41C1-97F0-4AAC-9134-17CD65992A5F}"/>
              </a:ext>
            </a:extLst>
          </p:cNvPr>
          <p:cNvSpPr>
            <a:spLocks noGrp="1"/>
          </p:cNvSpPr>
          <p:nvPr>
            <p:ph type="title"/>
          </p:nvPr>
        </p:nvSpPr>
        <p:spPr/>
        <p:txBody>
          <a:bodyPr/>
          <a:lstStyle/>
          <a:p>
            <a:endParaRPr lang="he-IL"/>
          </a:p>
        </p:txBody>
      </p:sp>
      <p:sp>
        <p:nvSpPr>
          <p:cNvPr id="8" name="Title 1">
            <a:extLst>
              <a:ext uri="{FF2B5EF4-FFF2-40B4-BE49-F238E27FC236}">
                <a16:creationId xmlns:a16="http://schemas.microsoft.com/office/drawing/2014/main" xmlns="" id="{ED783DED-AB9A-4D3E-ADA3-1203D2F3B33F}"/>
              </a:ext>
            </a:extLst>
          </p:cNvPr>
          <p:cNvSpPr txBox="1">
            <a:spLocks/>
          </p:cNvSpPr>
          <p:nvPr/>
        </p:nvSpPr>
        <p:spPr bwMode="auto">
          <a:xfrm>
            <a:off x="128098" y="125563"/>
            <a:ext cx="12315359" cy="65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FAA26D3D-D897-4be2-8F04-BA451C77F1D7}">
              <ma14:placeholderFlag xmlns:ma14="http://schemas.microsoft.com/office/mac/drawingml/2011/main" xmlns="" val="1"/>
            </a:ext>
          </a:extLst>
        </p:spPr>
        <p:txBody>
          <a:bodyPr vert="horz" wrap="square" lIns="71437" tIns="71437" rIns="71437" bIns="71437" numCol="1" anchor="ctr" anchorCtr="0" compatLnSpc="1">
            <a:prstTxWarp prst="textNoShape">
              <a:avLst/>
            </a:prstTxWarp>
            <a:noAutofit/>
          </a:bodyPr>
          <a:lstStyle>
            <a:defPPr>
              <a:defRPr lang="en-US"/>
            </a:defPPr>
            <a:lvl1pPr defTabSz="491478" eaLnBrk="0" fontAlgn="base" hangingPunct="0">
              <a:spcBef>
                <a:spcPct val="0"/>
              </a:spcBef>
              <a:spcAft>
                <a:spcPct val="0"/>
              </a:spcAft>
              <a:defRPr sz="2880" b="1">
                <a:solidFill>
                  <a:schemeClr val="accent1"/>
                </a:solidFill>
                <a:latin typeface="Arial" panose="020B0604020202020204" pitchFamily="34" charset="0"/>
                <a:ea typeface="Helvetica Neue" charset="0"/>
                <a:cs typeface="Arial" panose="020B0604020202020204" pitchFamily="34" charset="0"/>
              </a:defRPr>
            </a:lvl1pPr>
            <a:lvl2pPr defTabSz="491478" eaLnBrk="0" fontAlgn="base" hangingPunct="0">
              <a:spcBef>
                <a:spcPct val="0"/>
              </a:spcBef>
              <a:spcAft>
                <a:spcPct val="0"/>
              </a:spcAft>
              <a:defRPr sz="3360" b="1">
                <a:solidFill>
                  <a:srgbClr val="FFFFFF"/>
                </a:solidFill>
                <a:latin typeface="+mj-lt"/>
                <a:ea typeface="+mj-ea"/>
                <a:cs typeface="+mj-cs"/>
              </a:defRPr>
            </a:lvl2pPr>
            <a:lvl3pPr defTabSz="491478" eaLnBrk="0" fontAlgn="base" hangingPunct="0">
              <a:spcBef>
                <a:spcPct val="0"/>
              </a:spcBef>
              <a:spcAft>
                <a:spcPct val="0"/>
              </a:spcAft>
              <a:defRPr sz="3360" b="1">
                <a:solidFill>
                  <a:srgbClr val="FFFFFF"/>
                </a:solidFill>
                <a:latin typeface="+mj-lt"/>
                <a:ea typeface="+mj-ea"/>
                <a:cs typeface="+mj-cs"/>
              </a:defRPr>
            </a:lvl3pPr>
            <a:lvl4pPr defTabSz="491478" eaLnBrk="0" fontAlgn="base" hangingPunct="0">
              <a:spcBef>
                <a:spcPct val="0"/>
              </a:spcBef>
              <a:spcAft>
                <a:spcPct val="0"/>
              </a:spcAft>
              <a:defRPr sz="3360" b="1">
                <a:solidFill>
                  <a:srgbClr val="FFFFFF"/>
                </a:solidFill>
                <a:latin typeface="+mj-lt"/>
                <a:ea typeface="+mj-ea"/>
                <a:cs typeface="+mj-cs"/>
              </a:defRPr>
            </a:lvl4pPr>
            <a:lvl5pPr defTabSz="491478" eaLnBrk="0" fontAlgn="base" hangingPunct="0">
              <a:spcBef>
                <a:spcPct val="0"/>
              </a:spcBef>
              <a:spcAft>
                <a:spcPct val="0"/>
              </a:spcAft>
              <a:defRPr sz="3360" b="1">
                <a:solidFill>
                  <a:srgbClr val="FFFFFF"/>
                </a:solidFill>
                <a:latin typeface="+mj-lt"/>
                <a:ea typeface="+mj-ea"/>
                <a:cs typeface="+mj-cs"/>
              </a:defRPr>
            </a:lvl5pPr>
            <a:lvl6pPr marL="0" marR="0" indent="685783"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6pPr>
            <a:lvl7pPr marL="0" marR="0" indent="822940"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7pPr>
            <a:lvl8pPr marL="0" marR="0" indent="960096"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8pPr>
            <a:lvl9pPr marL="0" marR="0" indent="1097252" defTabSz="492907">
              <a:lnSpc>
                <a:spcPct val="100000"/>
              </a:lnSpc>
              <a:spcBef>
                <a:spcPts val="0"/>
              </a:spcBef>
              <a:spcAft>
                <a:spcPts val="0"/>
              </a:spcAft>
              <a:buClrTx/>
              <a:buSzTx/>
              <a:buFontTx/>
              <a:buNone/>
              <a:tabLst/>
              <a:defRPr sz="3360" b="1" i="0" u="none" strike="noStrike" cap="none" spc="0" baseline="0">
                <a:ln>
                  <a:noFill/>
                </a:ln>
                <a:solidFill>
                  <a:srgbClr val="FFFFFF"/>
                </a:solidFill>
                <a:uFillTx/>
                <a:latin typeface="+mj-lt"/>
                <a:ea typeface="+mj-ea"/>
                <a:cs typeface="+mj-cs"/>
              </a:defRPr>
            </a:lvl9pPr>
          </a:lstStyle>
          <a:p>
            <a:pPr marL="0" marR="0" lvl="0" indent="0" algn="l" defTabSz="491478" rtl="0" eaLnBrk="0" fontAlgn="base" latinLnBrk="0" hangingPunct="0">
              <a:lnSpc>
                <a:spcPct val="100000"/>
              </a:lnSpc>
              <a:spcBef>
                <a:spcPct val="0"/>
              </a:spcBef>
              <a:spcAft>
                <a:spcPct val="0"/>
              </a:spcAft>
              <a:buClrTx/>
              <a:buSzTx/>
              <a:buFontTx/>
              <a:buNone/>
              <a:tabLst/>
              <a:defRPr/>
            </a:pPr>
            <a:r>
              <a:rPr kumimoji="0" lang="en-US" sz="288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HelvNeue Bold for IBM"/>
              </a:rPr>
              <a:t>Grafana Demo</a:t>
            </a:r>
          </a:p>
        </p:txBody>
      </p:sp>
    </p:spTree>
    <p:extLst>
      <p:ext uri="{BB962C8B-B14F-4D97-AF65-F5344CB8AC3E}">
        <p14:creationId xmlns:p14="http://schemas.microsoft.com/office/powerpoint/2010/main" val="937197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Dashboards with Grafana</a:t>
            </a:r>
          </a:p>
        </p:txBody>
      </p:sp>
      <p:sp>
        <p:nvSpPr>
          <p:cNvPr id="3" name="Content Placeholder 2"/>
          <p:cNvSpPr>
            <a:spLocks noGrp="1"/>
          </p:cNvSpPr>
          <p:nvPr>
            <p:ph idx="1"/>
          </p:nvPr>
        </p:nvSpPr>
        <p:spPr>
          <a:xfrm>
            <a:off x="103184" y="963300"/>
            <a:ext cx="13429938" cy="6170426"/>
          </a:xfrm>
        </p:spPr>
        <p:txBody>
          <a:bodyPr/>
          <a:lstStyle/>
          <a:p>
            <a:r>
              <a:rPr lang="en-US" dirty="0"/>
              <a:t>Victor who is our Site Reliability Engineer for CAMSE has built a custom dashboard for the ICP workload. </a:t>
            </a:r>
          </a:p>
        </p:txBody>
      </p:sp>
      <p:pic>
        <p:nvPicPr>
          <p:cNvPr id="4" name="Picture 3"/>
          <p:cNvPicPr>
            <a:picLocks noChangeAspect="1"/>
          </p:cNvPicPr>
          <p:nvPr/>
        </p:nvPicPr>
        <p:blipFill>
          <a:blip r:embed="rId2"/>
          <a:stretch>
            <a:fillRect/>
          </a:stretch>
        </p:blipFill>
        <p:spPr>
          <a:xfrm>
            <a:off x="579864" y="2018348"/>
            <a:ext cx="10114156" cy="5689213"/>
          </a:xfrm>
          <a:prstGeom prst="rect">
            <a:avLst/>
          </a:prstGeom>
        </p:spPr>
      </p:pic>
    </p:spTree>
    <p:extLst>
      <p:ext uri="{BB962C8B-B14F-4D97-AF65-F5344CB8AC3E}">
        <p14:creationId xmlns:p14="http://schemas.microsoft.com/office/powerpoint/2010/main" val="1217887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1202093"/>
            <a:ext cx="12618720" cy="5221606"/>
          </a:xfrm>
        </p:spPr>
        <p:txBody>
          <a:bodyPr/>
          <a:lstStyle/>
          <a:p>
            <a:pPr marL="0" indent="0">
              <a:buNone/>
            </a:pPr>
            <a:r>
              <a:rPr lang="en-US" sz="4000" dirty="0"/>
              <a:t>Using IBMs APM to solution monitor resources in </a:t>
            </a:r>
            <a:r>
              <a:rPr lang="en-US" sz="4000" dirty="0" err="1"/>
              <a:t>Icp</a:t>
            </a:r>
            <a:endParaRPr lang="en-US" sz="4000" dirty="0"/>
          </a:p>
          <a:p>
            <a:r>
              <a:rPr lang="en-US" sz="2000" dirty="0"/>
              <a:t>Existing IBM  APM v8 customer can leverage the OS agent to monitor resource consumption of the ICP deployment. </a:t>
            </a:r>
          </a:p>
          <a:p>
            <a:r>
              <a:rPr lang="en-US" sz="2000" dirty="0"/>
              <a:t>No special configuration is required other then deploying ICP in an OS which is also supported by the OS Agent. </a:t>
            </a:r>
          </a:p>
          <a:p>
            <a:r>
              <a:rPr lang="en-US" sz="2000" dirty="0"/>
              <a:t>On the right is a high level summary view</a:t>
            </a:r>
          </a:p>
          <a:p>
            <a:pPr marL="0" indent="0">
              <a:buNone/>
            </a:pPr>
            <a:r>
              <a:rPr lang="en-US" sz="2000" dirty="0"/>
              <a:t>     of the OS agent</a:t>
            </a:r>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a:t>IBM Internal Use Only - Do not share outside of IBM </a:t>
            </a:r>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6" name="Picture 5"/>
          <p:cNvPicPr>
            <a:picLocks noChangeAspect="1"/>
          </p:cNvPicPr>
          <p:nvPr/>
        </p:nvPicPr>
        <p:blipFill>
          <a:blip r:embed="rId2"/>
          <a:stretch>
            <a:fillRect/>
          </a:stretch>
        </p:blipFill>
        <p:spPr>
          <a:xfrm>
            <a:off x="5088836" y="2790372"/>
            <a:ext cx="7220172" cy="4930452"/>
          </a:xfrm>
          <a:prstGeom prst="rect">
            <a:avLst/>
          </a:prstGeom>
        </p:spPr>
      </p:pic>
      <p:sp>
        <p:nvSpPr>
          <p:cNvPr id="7" name="Rectangle 6"/>
          <p:cNvSpPr/>
          <p:nvPr/>
        </p:nvSpPr>
        <p:spPr>
          <a:xfrm>
            <a:off x="9475304" y="6085769"/>
            <a:ext cx="1093260" cy="33793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6914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795130"/>
            <a:ext cx="12618720" cy="5628569"/>
          </a:xfrm>
        </p:spPr>
        <p:txBody>
          <a:bodyPr/>
          <a:lstStyle/>
          <a:p>
            <a:r>
              <a:rPr lang="en-US" sz="1800" dirty="0"/>
              <a:t>Drill down into to OS agent, click anywhere within the status view, the lower right displays a summary of the containers running in the OS</a:t>
            </a:r>
          </a:p>
          <a:p>
            <a:pPr marL="0" indent="0">
              <a:buNone/>
            </a:pP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a:t>IBM Internal Use Only - Do not share outside of IBM </a:t>
            </a:r>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5" name="Picture 4"/>
          <p:cNvPicPr>
            <a:picLocks noChangeAspect="1"/>
          </p:cNvPicPr>
          <p:nvPr/>
        </p:nvPicPr>
        <p:blipFill>
          <a:blip r:embed="rId3"/>
          <a:stretch>
            <a:fillRect/>
          </a:stretch>
        </p:blipFill>
        <p:spPr>
          <a:xfrm>
            <a:off x="768625" y="1483690"/>
            <a:ext cx="12245010" cy="6268832"/>
          </a:xfrm>
          <a:prstGeom prst="rect">
            <a:avLst/>
          </a:prstGeom>
        </p:spPr>
      </p:pic>
      <p:sp>
        <p:nvSpPr>
          <p:cNvPr id="6" name="Rectangle 5"/>
          <p:cNvSpPr/>
          <p:nvPr/>
        </p:nvSpPr>
        <p:spPr>
          <a:xfrm>
            <a:off x="6579661" y="6439971"/>
            <a:ext cx="3670852" cy="1219786"/>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414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784" y="795130"/>
            <a:ext cx="12618720" cy="5628569"/>
          </a:xfrm>
        </p:spPr>
        <p:txBody>
          <a:bodyPr/>
          <a:lstStyle/>
          <a:p>
            <a:r>
              <a:rPr lang="en-US" sz="1800" dirty="0"/>
              <a:t>Drill down into to a summary view of the containers , click anywhere within the System Information view</a:t>
            </a: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a:t>IBM Internal Use Only - Do not share outside of IBM </a:t>
            </a:r>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8" name="Picture 7"/>
          <p:cNvPicPr>
            <a:picLocks noChangeAspect="1"/>
          </p:cNvPicPr>
          <p:nvPr/>
        </p:nvPicPr>
        <p:blipFill>
          <a:blip r:embed="rId3"/>
          <a:stretch>
            <a:fillRect/>
          </a:stretch>
        </p:blipFill>
        <p:spPr>
          <a:xfrm>
            <a:off x="167268" y="1333680"/>
            <a:ext cx="12721753" cy="6326078"/>
          </a:xfrm>
          <a:prstGeom prst="rect">
            <a:avLst/>
          </a:prstGeom>
        </p:spPr>
      </p:pic>
    </p:spTree>
    <p:extLst>
      <p:ext uri="{BB962C8B-B14F-4D97-AF65-F5344CB8AC3E}">
        <p14:creationId xmlns:p14="http://schemas.microsoft.com/office/powerpoint/2010/main" val="14568316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0301" y="795130"/>
            <a:ext cx="12618720" cy="5628569"/>
          </a:xfrm>
        </p:spPr>
        <p:txBody>
          <a:bodyPr/>
          <a:lstStyle/>
          <a:p>
            <a:r>
              <a:rPr lang="en-US" sz="1800" dirty="0"/>
              <a:t>Drill down to an individual container by clicking on the container in the active container view</a:t>
            </a:r>
          </a:p>
          <a:p>
            <a:pPr marL="0" indent="0">
              <a:buNone/>
            </a:pPr>
            <a:endParaRPr lang="en-US" dirty="0"/>
          </a:p>
          <a:p>
            <a:endParaRPr lang="en-US" dirty="0"/>
          </a:p>
          <a:p>
            <a:endParaRPr lang="en-US" dirty="0"/>
          </a:p>
          <a:p>
            <a:pPr marL="0" indent="0">
              <a:buNone/>
            </a:pPr>
            <a:endParaRPr lang="en-US" dirty="0"/>
          </a:p>
          <a:p>
            <a:endParaRPr lang="en-US" sz="2160" dirty="0"/>
          </a:p>
        </p:txBody>
      </p:sp>
      <p:sp>
        <p:nvSpPr>
          <p:cNvPr id="4" name="Footer Placeholder 3"/>
          <p:cNvSpPr>
            <a:spLocks noGrp="1"/>
          </p:cNvSpPr>
          <p:nvPr>
            <p:ph type="ftr" sz="quarter" idx="11"/>
          </p:nvPr>
        </p:nvSpPr>
        <p:spPr/>
        <p:txBody>
          <a:bodyPr/>
          <a:lstStyle/>
          <a:p>
            <a:r>
              <a:rPr lang="en-US"/>
              <a:t>IBM Internal Use Only - Do not share outside of IBM </a:t>
            </a:r>
          </a:p>
        </p:txBody>
      </p:sp>
      <p:sp>
        <p:nvSpPr>
          <p:cNvPr id="9" name="Title 1"/>
          <p:cNvSpPr>
            <a:spLocks noGrp="1"/>
          </p:cNvSpPr>
          <p:nvPr>
            <p:ph type="title"/>
          </p:nvPr>
        </p:nvSpPr>
        <p:spPr>
          <a:xfrm>
            <a:off x="583808" y="452629"/>
            <a:ext cx="12618720" cy="538549"/>
          </a:xfrm>
        </p:spPr>
        <p:txBody>
          <a:bodyPr>
            <a:normAutofit/>
          </a:bodyPr>
          <a:lstStyle/>
          <a:p>
            <a:r>
              <a:rPr lang="en-US" sz="2160" dirty="0"/>
              <a:t>IBM Cloud private Performance Monitoring </a:t>
            </a:r>
          </a:p>
        </p:txBody>
      </p:sp>
      <p:pic>
        <p:nvPicPr>
          <p:cNvPr id="2" name="Picture 1"/>
          <p:cNvPicPr>
            <a:picLocks noChangeAspect="1"/>
          </p:cNvPicPr>
          <p:nvPr/>
        </p:nvPicPr>
        <p:blipFill>
          <a:blip r:embed="rId3"/>
          <a:stretch>
            <a:fillRect/>
          </a:stretch>
        </p:blipFill>
        <p:spPr>
          <a:xfrm>
            <a:off x="0" y="1122788"/>
            <a:ext cx="12768146" cy="7106812"/>
          </a:xfrm>
          <a:prstGeom prst="rect">
            <a:avLst/>
          </a:prstGeom>
        </p:spPr>
      </p:pic>
    </p:spTree>
    <p:extLst>
      <p:ext uri="{BB962C8B-B14F-4D97-AF65-F5344CB8AC3E}">
        <p14:creationId xmlns:p14="http://schemas.microsoft.com/office/powerpoint/2010/main" val="3625065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59</a:t>
            </a:fld>
            <a:endParaRPr lang="en-US" dirty="0">
              <a:solidFill>
                <a:srgbClr val="6D7777"/>
              </a:solidFill>
            </a:endParaRPr>
          </a:p>
        </p:txBody>
      </p:sp>
      <p:sp>
        <p:nvSpPr>
          <p:cNvPr id="3" name="Text Placeholder 2"/>
          <p:cNvSpPr>
            <a:spLocks noGrp="1"/>
          </p:cNvSpPr>
          <p:nvPr>
            <p:ph type="body" sz="quarter" idx="12"/>
          </p:nvPr>
        </p:nvSpPr>
        <p:spPr/>
        <p:txBody>
          <a:bodyPr/>
          <a:lstStyle/>
          <a:p>
            <a:r>
              <a:rPr lang="en-US" dirty="0"/>
              <a:t>This presentation is intended for an IBM internal audience only.</a:t>
            </a:r>
          </a:p>
        </p:txBody>
      </p:sp>
    </p:spTree>
    <p:extLst>
      <p:ext uri="{BB962C8B-B14F-4D97-AF65-F5344CB8AC3E}">
        <p14:creationId xmlns:p14="http://schemas.microsoft.com/office/powerpoint/2010/main" val="2083908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46" y="211629"/>
            <a:ext cx="13064176" cy="1055048"/>
          </a:xfrm>
        </p:spPr>
        <p:txBody>
          <a:bodyPr/>
          <a:lstStyle/>
          <a:p>
            <a:r>
              <a:rPr lang="en-US" dirty="0"/>
              <a:t>What is Cloud Service Management &amp; Operations</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6</a:t>
            </a:fld>
            <a:endParaRPr lang="en-US" dirty="0">
              <a:solidFill>
                <a:srgbClr val="6D7777"/>
              </a:solidFill>
            </a:endParaRPr>
          </a:p>
        </p:txBody>
      </p:sp>
      <p:sp>
        <p:nvSpPr>
          <p:cNvPr id="4" name="Content Placeholder 3"/>
          <p:cNvSpPr>
            <a:spLocks noGrp="1"/>
          </p:cNvSpPr>
          <p:nvPr>
            <p:ph sz="quarter" idx="11"/>
          </p:nvPr>
        </p:nvSpPr>
        <p:spPr/>
        <p:txBody>
          <a:bodyPr/>
          <a:lstStyle/>
          <a:p>
            <a:r>
              <a:rPr lang="en-US" dirty="0"/>
              <a:t>As defined in the IBM Architecture Center</a:t>
            </a:r>
          </a:p>
          <a:p>
            <a:r>
              <a:rPr lang="en-US" sz="1400" dirty="0"/>
              <a:t>https://www.ibm.com/devops/method/content/architecture/serviceManagementArchitecture</a:t>
            </a:r>
          </a:p>
          <a:p>
            <a:endParaRPr lang="en-US" dirty="0"/>
          </a:p>
          <a:p>
            <a:r>
              <a:rPr lang="en-US" dirty="0"/>
              <a:t>Cloud service management and operations refer to all the activities that an organization does to plan, design, deliver, operate, and control the IT and cloud services that it offers to customers.</a:t>
            </a:r>
          </a:p>
          <a:p>
            <a:r>
              <a:rPr lang="en-US" dirty="0"/>
              <a:t>Service management includes the operational aspects of your applications and services. After an application is pushed to production, it must be managed. Applications are monitored to ensure availability and performance according to service level agreements (SLAs) or service level objectives (SLOs).</a:t>
            </a:r>
          </a:p>
          <a:p>
            <a:endParaRPr lang="en-US" dirty="0"/>
          </a:p>
        </p:txBody>
      </p:sp>
    </p:spTree>
    <p:extLst>
      <p:ext uri="{BB962C8B-B14F-4D97-AF65-F5344CB8AC3E}">
        <p14:creationId xmlns:p14="http://schemas.microsoft.com/office/powerpoint/2010/main" val="3230883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470" y="811531"/>
            <a:ext cx="6385379" cy="1554480"/>
          </a:xfrm>
        </p:spPr>
        <p:txBody>
          <a:bodyPr/>
          <a:lstStyle/>
          <a:p>
            <a:r>
              <a:rPr lang="en-US" dirty="0"/>
              <a:t>View Logs in Server UI</a:t>
            </a:r>
          </a:p>
        </p:txBody>
      </p:sp>
      <p:sp>
        <p:nvSpPr>
          <p:cNvPr id="3" name="TextBox 2"/>
          <p:cNvSpPr txBox="1"/>
          <p:nvPr/>
        </p:nvSpPr>
        <p:spPr>
          <a:xfrm>
            <a:off x="708661" y="1588771"/>
            <a:ext cx="5806440" cy="1015663"/>
          </a:xfrm>
          <a:prstGeom prst="rect">
            <a:avLst/>
          </a:prstGeom>
          <a:noFill/>
        </p:spPr>
        <p:txBody>
          <a:bodyPr wrap="square" rtlCol="0">
            <a:spAutoFit/>
          </a:bodyPr>
          <a:lstStyle/>
          <a:p>
            <a:pPr marL="457200" indent="-457200">
              <a:buFont typeface="+mj-lt"/>
              <a:buAutoNum type="arabicPeriod"/>
            </a:pPr>
            <a:r>
              <a:rPr lang="en-US" sz="2000" dirty="0"/>
              <a:t>Example of looking at </a:t>
            </a:r>
            <a:r>
              <a:rPr lang="en-US" sz="2000" dirty="0" err="1"/>
              <a:t>kube-dns</a:t>
            </a:r>
            <a:r>
              <a:rPr lang="en-US" sz="2000" dirty="0"/>
              <a:t> logs:</a:t>
            </a:r>
          </a:p>
          <a:p>
            <a:pPr marL="457200" indent="-457200">
              <a:buFont typeface="+mj-lt"/>
              <a:buAutoNum type="arabicPeriod"/>
            </a:pPr>
            <a:r>
              <a:rPr lang="en-US" sz="2000" dirty="0"/>
              <a:t>In Server UI:  Workloads → Applications</a:t>
            </a:r>
          </a:p>
          <a:p>
            <a:pPr marL="457200" indent="-457200">
              <a:buFont typeface="+mj-lt"/>
              <a:buAutoNum type="arabicPeriod"/>
            </a:pPr>
            <a:r>
              <a:rPr lang="en-US" sz="2000" dirty="0"/>
              <a:t>Select the application (</a:t>
            </a:r>
            <a:r>
              <a:rPr lang="en-US" sz="2000" dirty="0" err="1"/>
              <a:t>eg</a:t>
            </a:r>
            <a:r>
              <a:rPr lang="en-US" sz="2000" dirty="0"/>
              <a:t>. </a:t>
            </a:r>
            <a:r>
              <a:rPr lang="en-US" sz="2000" dirty="0" err="1"/>
              <a:t>kube-dns</a:t>
            </a:r>
            <a:r>
              <a:rPr lang="en-US" sz="2000" dirty="0"/>
              <a:t>) entry</a:t>
            </a:r>
          </a:p>
        </p:txBody>
      </p:sp>
      <p:pic>
        <p:nvPicPr>
          <p:cNvPr id="11" name="Picture 10"/>
          <p:cNvPicPr>
            <a:picLocks noChangeAspect="1"/>
          </p:cNvPicPr>
          <p:nvPr/>
        </p:nvPicPr>
        <p:blipFill>
          <a:blip r:embed="rId2"/>
          <a:stretch>
            <a:fillRect/>
          </a:stretch>
        </p:blipFill>
        <p:spPr>
          <a:xfrm>
            <a:off x="708661" y="2604433"/>
            <a:ext cx="12584430" cy="5161830"/>
          </a:xfrm>
          <a:prstGeom prst="rect">
            <a:avLst/>
          </a:prstGeom>
        </p:spPr>
      </p:pic>
      <p:sp>
        <p:nvSpPr>
          <p:cNvPr id="12" name="TextBox 11"/>
          <p:cNvSpPr txBox="1"/>
          <p:nvPr/>
        </p:nvSpPr>
        <p:spPr>
          <a:xfrm>
            <a:off x="7183390" y="1588770"/>
            <a:ext cx="6601190" cy="1015663"/>
          </a:xfrm>
          <a:prstGeom prst="rect">
            <a:avLst/>
          </a:prstGeom>
          <a:noFill/>
        </p:spPr>
        <p:txBody>
          <a:bodyPr wrap="square" rtlCol="0">
            <a:spAutoFit/>
          </a:bodyPr>
          <a:lstStyle/>
          <a:p>
            <a:pPr marL="457200" indent="-457200">
              <a:buFont typeface="+mj-lt"/>
              <a:buAutoNum type="arabicPeriod" startAt="4"/>
            </a:pPr>
            <a:r>
              <a:rPr lang="en-US" sz="2000" dirty="0"/>
              <a:t>In the lower section of the page</a:t>
            </a:r>
          </a:p>
          <a:p>
            <a:pPr marL="457200" indent="-457200">
              <a:buFont typeface="+mj-lt"/>
              <a:buAutoNum type="arabicPeriod" startAt="4"/>
            </a:pPr>
            <a:r>
              <a:rPr lang="en-US" sz="2000" dirty="0"/>
              <a:t>Select the application pod in the pod section</a:t>
            </a:r>
          </a:p>
          <a:p>
            <a:pPr marL="457200" indent="-457200">
              <a:buFont typeface="+mj-lt"/>
              <a:buAutoNum type="arabicPeriod" startAt="4"/>
            </a:pPr>
            <a:r>
              <a:rPr lang="en-US" sz="2000" dirty="0"/>
              <a:t>Scroll down and select the ‘Logs’ option</a:t>
            </a:r>
          </a:p>
        </p:txBody>
      </p:sp>
      <p:sp>
        <p:nvSpPr>
          <p:cNvPr id="9" name="Rounded Rectangle 8"/>
          <p:cNvSpPr/>
          <p:nvPr/>
        </p:nvSpPr>
        <p:spPr>
          <a:xfrm>
            <a:off x="262524" y="7086602"/>
            <a:ext cx="13327745" cy="38862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5333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30" y="767593"/>
            <a:ext cx="6385379" cy="656849"/>
          </a:xfrm>
        </p:spPr>
        <p:txBody>
          <a:bodyPr/>
          <a:lstStyle/>
          <a:p>
            <a:r>
              <a:rPr lang="en-US" dirty="0"/>
              <a:t>View Logs in </a:t>
            </a:r>
            <a:r>
              <a:rPr lang="en-US" dirty="0" err="1"/>
              <a:t>Kibana</a:t>
            </a:r>
            <a:endParaRPr lang="en-US" dirty="0"/>
          </a:p>
        </p:txBody>
      </p:sp>
      <p:pic>
        <p:nvPicPr>
          <p:cNvPr id="6" name="Picture 5"/>
          <p:cNvPicPr>
            <a:picLocks noChangeAspect="1"/>
          </p:cNvPicPr>
          <p:nvPr/>
        </p:nvPicPr>
        <p:blipFill>
          <a:blip r:embed="rId2"/>
          <a:stretch>
            <a:fillRect/>
          </a:stretch>
        </p:blipFill>
        <p:spPr>
          <a:xfrm>
            <a:off x="79426" y="1428720"/>
            <a:ext cx="8962601" cy="5195160"/>
          </a:xfrm>
          <a:prstGeom prst="rect">
            <a:avLst/>
          </a:prstGeom>
        </p:spPr>
      </p:pic>
      <p:grpSp>
        <p:nvGrpSpPr>
          <p:cNvPr id="7" name="Group 6"/>
          <p:cNvGrpSpPr/>
          <p:nvPr/>
        </p:nvGrpSpPr>
        <p:grpSpPr>
          <a:xfrm>
            <a:off x="5191842" y="3934716"/>
            <a:ext cx="9230924" cy="3910361"/>
            <a:chOff x="5191842" y="3934716"/>
            <a:chExt cx="9230924" cy="3910361"/>
          </a:xfrm>
        </p:grpSpPr>
        <p:pic>
          <p:nvPicPr>
            <p:cNvPr id="4" name="Picture 3"/>
            <p:cNvPicPr>
              <a:picLocks noChangeAspect="1"/>
            </p:cNvPicPr>
            <p:nvPr/>
          </p:nvPicPr>
          <p:blipFill>
            <a:blip r:embed="rId3"/>
            <a:stretch>
              <a:fillRect/>
            </a:stretch>
          </p:blipFill>
          <p:spPr>
            <a:xfrm>
              <a:off x="5191842" y="3934716"/>
              <a:ext cx="9230924" cy="3910361"/>
            </a:xfrm>
            <a:prstGeom prst="rect">
              <a:avLst/>
            </a:prstGeom>
          </p:spPr>
        </p:pic>
        <p:sp>
          <p:nvSpPr>
            <p:cNvPr id="5" name="Rounded Rectangle 4"/>
            <p:cNvSpPr/>
            <p:nvPr/>
          </p:nvSpPr>
          <p:spPr>
            <a:xfrm>
              <a:off x="6234481" y="4026300"/>
              <a:ext cx="1451611" cy="38862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9" name="TextBox 8"/>
          <p:cNvSpPr txBox="1"/>
          <p:nvPr/>
        </p:nvSpPr>
        <p:spPr>
          <a:xfrm>
            <a:off x="10618470" y="1858416"/>
            <a:ext cx="2743200" cy="1646605"/>
          </a:xfrm>
          <a:prstGeom prst="rect">
            <a:avLst/>
          </a:prstGeom>
          <a:gradFill flip="none" rotWithShape="1">
            <a:gsLst>
              <a:gs pos="0">
                <a:schemeClr val="accent2">
                  <a:lumMod val="5000"/>
                  <a:lumOff val="95000"/>
                </a:schemeClr>
              </a:gs>
              <a:gs pos="48000">
                <a:schemeClr val="accent2">
                  <a:lumMod val="52000"/>
                  <a:lumOff val="48000"/>
                </a:schemeClr>
              </a:gs>
              <a:gs pos="83000">
                <a:schemeClr val="accent2">
                  <a:lumMod val="45000"/>
                  <a:lumOff val="55000"/>
                </a:schemeClr>
              </a:gs>
              <a:gs pos="100000">
                <a:schemeClr val="accent2">
                  <a:lumMod val="30000"/>
                  <a:lumOff val="70000"/>
                </a:schemeClr>
              </a:gs>
            </a:gsLst>
            <a:path path="circle">
              <a:fillToRect l="100000" t="100000"/>
            </a:path>
            <a:tileRect r="-100000" b="-100000"/>
          </a:gradFill>
          <a:ln>
            <a:noFill/>
          </a:ln>
        </p:spPr>
        <p:txBody>
          <a:bodyPr wrap="square" rtlCol="0">
            <a:spAutoFit/>
          </a:bodyPr>
          <a:lstStyle/>
          <a:p>
            <a:pPr algn="ctr"/>
            <a:endParaRPr lang="en-US" sz="1800" dirty="0">
              <a:solidFill>
                <a:schemeClr val="accent2">
                  <a:lumMod val="75000"/>
                </a:schemeClr>
              </a:solidFill>
            </a:endParaRPr>
          </a:p>
          <a:p>
            <a:pPr algn="ctr"/>
            <a:r>
              <a:rPr lang="en-US" sz="1800" dirty="0">
                <a:solidFill>
                  <a:schemeClr val="accent2">
                    <a:lumMod val="75000"/>
                  </a:schemeClr>
                </a:solidFill>
              </a:rPr>
              <a:t>Use search filters to show log example entries shown in previous slide</a:t>
            </a:r>
          </a:p>
          <a:p>
            <a:endParaRPr lang="en-US" dirty="0"/>
          </a:p>
        </p:txBody>
      </p:sp>
      <p:cxnSp>
        <p:nvCxnSpPr>
          <p:cNvPr id="13" name="Straight Arrow Connector 12"/>
          <p:cNvCxnSpPr/>
          <p:nvPr/>
        </p:nvCxnSpPr>
        <p:spPr>
          <a:xfrm flipH="1">
            <a:off x="7686092" y="3131820"/>
            <a:ext cx="2920948" cy="1005840"/>
          </a:xfrm>
          <a:prstGeom prst="straightConnector1">
            <a:avLst/>
          </a:prstGeom>
          <a:ln w="317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31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its important</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7</a:t>
            </a:fld>
            <a:endParaRPr lang="en-US" dirty="0">
              <a:solidFill>
                <a:srgbClr val="6D7777"/>
              </a:solidFill>
            </a:endParaRPr>
          </a:p>
        </p:txBody>
      </p:sp>
      <p:sp>
        <p:nvSpPr>
          <p:cNvPr id="4" name="Content Placeholder 3"/>
          <p:cNvSpPr>
            <a:spLocks noGrp="1"/>
          </p:cNvSpPr>
          <p:nvPr>
            <p:ph sz="quarter" idx="11"/>
          </p:nvPr>
        </p:nvSpPr>
        <p:spPr/>
        <p:txBody>
          <a:bodyPr/>
          <a:lstStyle/>
          <a:p>
            <a:r>
              <a:rPr lang="en-US" sz="2400" dirty="0"/>
              <a:t>As customers adopt the cloud and new ways of managing and rapidly deploying their applications, Application Performance Management now more than ever is vital to the customers completive balance in their market place. </a:t>
            </a:r>
          </a:p>
          <a:p>
            <a:r>
              <a:rPr lang="en-US" sz="2400" dirty="0"/>
              <a:t>Poor application performance will drive customers away </a:t>
            </a:r>
          </a:p>
          <a:p>
            <a:r>
              <a:rPr lang="en-US" sz="2400" dirty="0"/>
              <a:t>A LOB and the associated enterprise are moving applications to cloud faster and faster its important to know how the application is performing against customer demand</a:t>
            </a:r>
          </a:p>
          <a:p>
            <a:r>
              <a:rPr lang="en-US" sz="2400" dirty="0"/>
              <a:t>The ability to rapidly respond and correct anomalies is impossible with out proper monitoring of the applications and the associated infrastructure and incident notification and management. </a:t>
            </a:r>
          </a:p>
          <a:p>
            <a:r>
              <a:rPr lang="en-US" sz="2400" dirty="0"/>
              <a:t>Performance Management data provides the ability to trend the application </a:t>
            </a:r>
            <a:r>
              <a:rPr lang="en-US" sz="2400" dirty="0" err="1"/>
              <a:t>perfomace</a:t>
            </a:r>
            <a:r>
              <a:rPr lang="en-US" sz="2400" dirty="0"/>
              <a:t> and understand it growth and seasonal patterns. </a:t>
            </a:r>
          </a:p>
          <a:p>
            <a:r>
              <a:rPr lang="en-US" dirty="0"/>
              <a:t>IT CAN SAVE YOU MONEY</a:t>
            </a:r>
          </a:p>
        </p:txBody>
      </p:sp>
    </p:spTree>
    <p:extLst>
      <p:ext uri="{BB962C8B-B14F-4D97-AF65-F5344CB8AC3E}">
        <p14:creationId xmlns:p14="http://schemas.microsoft.com/office/powerpoint/2010/main" val="2200713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946" y="72145"/>
            <a:ext cx="13064176" cy="752615"/>
          </a:xfrm>
        </p:spPr>
        <p:txBody>
          <a:bodyPr/>
          <a:lstStyle/>
          <a:p>
            <a:r>
              <a:rPr lang="en-US" dirty="0"/>
              <a:t/>
            </a:r>
            <a:br>
              <a:rPr lang="en-US" dirty="0"/>
            </a:br>
            <a:r>
              <a:rPr lang="en-US" dirty="0"/>
              <a:t/>
            </a:r>
            <a:br>
              <a:rPr lang="en-US" dirty="0"/>
            </a:br>
            <a:r>
              <a:rPr lang="en-US" dirty="0"/>
              <a:t/>
            </a:r>
            <a:br>
              <a:rPr lang="en-US" dirty="0"/>
            </a:br>
            <a:r>
              <a:rPr lang="en-US" dirty="0"/>
              <a:t>Cloud Service Management </a:t>
            </a:r>
          </a:p>
        </p:txBody>
      </p:sp>
      <p:sp>
        <p:nvSpPr>
          <p:cNvPr id="3" name="Slide Number Placeholder 2"/>
          <p:cNvSpPr>
            <a:spLocks noGrp="1"/>
          </p:cNvSpPr>
          <p:nvPr>
            <p:ph type="sldNum" sz="quarter" idx="10"/>
          </p:nvPr>
        </p:nvSpPr>
        <p:spPr/>
        <p:txBody>
          <a:bodyPr/>
          <a:lstStyle/>
          <a:p>
            <a:pPr defTabSz="728758"/>
            <a:fld id="{E9549862-13E2-C34D-815E-8545BD36FC59}" type="slidenum">
              <a:rPr lang="en-US" smtClean="0">
                <a:solidFill>
                  <a:srgbClr val="6D7777"/>
                </a:solidFill>
              </a:rPr>
              <a:pPr defTabSz="728758"/>
              <a:t>8</a:t>
            </a:fld>
            <a:endParaRPr lang="en-US" dirty="0">
              <a:solidFill>
                <a:srgbClr val="6D7777"/>
              </a:solidFill>
            </a:endParaRPr>
          </a:p>
        </p:txBody>
      </p:sp>
      <p:sp>
        <p:nvSpPr>
          <p:cNvPr id="4" name="Content Placeholder 3"/>
          <p:cNvSpPr>
            <a:spLocks noGrp="1"/>
          </p:cNvSpPr>
          <p:nvPr>
            <p:ph sz="quarter" idx="11"/>
          </p:nvPr>
        </p:nvSpPr>
        <p:spPr/>
        <p:txBody>
          <a:bodyPr/>
          <a:lstStyle/>
          <a:p>
            <a:r>
              <a:rPr lang="en-US" dirty="0"/>
              <a:t>CSMO Spine</a:t>
            </a:r>
          </a:p>
        </p:txBody>
      </p:sp>
      <p:sp>
        <p:nvSpPr>
          <p:cNvPr id="75" name="CustomShape 17"/>
          <p:cNvSpPr/>
          <p:nvPr/>
        </p:nvSpPr>
        <p:spPr>
          <a:xfrm>
            <a:off x="727920" y="5170166"/>
            <a:ext cx="322128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Performance</a:t>
            </a:r>
            <a:r>
              <a:rPr lang="en-US" sz="1050" b="1" strike="noStrike" spc="-1" dirty="0">
                <a:solidFill>
                  <a:srgbClr val="FFFFFF"/>
                </a:solidFill>
                <a:uFill>
                  <a:solidFill>
                    <a:srgbClr val="FFFFFF"/>
                  </a:solidFill>
                </a:uFill>
                <a:latin typeface="Arial"/>
                <a:ea typeface="MS PGothic"/>
              </a:rPr>
              <a:t> </a:t>
            </a:r>
            <a:r>
              <a:rPr lang="en-US" sz="1050" b="1" strike="noStrike" spc="-1" dirty="0">
                <a:solidFill>
                  <a:schemeClr val="accent3">
                    <a:lumMod val="50000"/>
                  </a:schemeClr>
                </a:solidFill>
                <a:uFill>
                  <a:solidFill>
                    <a:srgbClr val="FFFFFF"/>
                  </a:solidFill>
                </a:uFill>
                <a:latin typeface="Arial"/>
                <a:ea typeface="MS PGothic"/>
              </a:rPr>
              <a:t>&amp; Capacity</a:t>
            </a:r>
            <a:r>
              <a:rPr lang="en-US" sz="1050" b="1" strike="noStrike" spc="-1" dirty="0">
                <a:solidFill>
                  <a:srgbClr val="FFFFFF"/>
                </a:solidFill>
                <a:uFill>
                  <a:solidFill>
                    <a:srgbClr val="FFFFFF"/>
                  </a:solidFill>
                </a:uFill>
                <a:latin typeface="Arial"/>
                <a:ea typeface="MS PGothic"/>
              </a:rPr>
              <a:t> </a:t>
            </a:r>
            <a:r>
              <a:rPr lang="en-US" sz="1050" b="1" strike="noStrike" spc="-1" dirty="0">
                <a:solidFill>
                  <a:schemeClr val="accent3">
                    <a:lumMod val="50000"/>
                  </a:schemeClr>
                </a:solidFill>
                <a:uFill>
                  <a:solidFill>
                    <a:srgbClr val="FFFFFF"/>
                  </a:solidFill>
                </a:uFill>
                <a:latin typeface="Arial"/>
                <a:ea typeface="MS PGothic"/>
              </a:rPr>
              <a:t>Management</a:t>
            </a:r>
            <a:endParaRPr lang="en-US" sz="1800" b="0" strike="noStrike" spc="-1" dirty="0">
              <a:solidFill>
                <a:schemeClr val="accent3">
                  <a:lumMod val="50000"/>
                </a:schemeClr>
              </a:solidFill>
              <a:uFill>
                <a:solidFill>
                  <a:srgbClr val="FFFFFF"/>
                </a:solidFill>
              </a:uFill>
              <a:latin typeface="Arial"/>
            </a:endParaRPr>
          </a:p>
        </p:txBody>
      </p:sp>
      <p:grpSp>
        <p:nvGrpSpPr>
          <p:cNvPr id="117" name="Group 116"/>
          <p:cNvGrpSpPr/>
          <p:nvPr/>
        </p:nvGrpSpPr>
        <p:grpSpPr>
          <a:xfrm>
            <a:off x="454320" y="1987826"/>
            <a:ext cx="3018960" cy="4662814"/>
            <a:chOff x="522000" y="560880"/>
            <a:chExt cx="3018960" cy="4482000"/>
          </a:xfrm>
        </p:grpSpPr>
        <p:sp>
          <p:nvSpPr>
            <p:cNvPr id="63" name="CustomShape 5"/>
            <p:cNvSpPr/>
            <p:nvPr/>
          </p:nvSpPr>
          <p:spPr>
            <a:xfrm>
              <a:off x="636120" y="560880"/>
              <a:ext cx="360" cy="4482000"/>
            </a:xfrm>
            <a:custGeom>
              <a:avLst/>
              <a:gdLst/>
              <a:ahLst/>
              <a:cxnLst/>
              <a:rect l="l" t="t" r="r" b="b"/>
              <a:pathLst>
                <a:path w="21600" h="21600">
                  <a:moveTo>
                    <a:pt x="0" y="0"/>
                  </a:moveTo>
                  <a:lnTo>
                    <a:pt x="21600" y="21600"/>
                  </a:lnTo>
                </a:path>
              </a:pathLst>
            </a:custGeom>
            <a:noFill/>
            <a:ln w="25560">
              <a:tailEnd type="triangle" w="med" len="med"/>
            </a:ln>
          </p:spPr>
          <p:style>
            <a:lnRef idx="1">
              <a:schemeClr val="accent1"/>
            </a:lnRef>
            <a:fillRef idx="0">
              <a:schemeClr val="accent1"/>
            </a:fillRef>
            <a:effectRef idx="0">
              <a:schemeClr val="accent1"/>
            </a:effectRef>
            <a:fontRef idx="minor"/>
          </p:style>
        </p:sp>
        <p:sp>
          <p:nvSpPr>
            <p:cNvPr id="64" name="CustomShape 6"/>
            <p:cNvSpPr/>
            <p:nvPr/>
          </p:nvSpPr>
          <p:spPr>
            <a:xfrm>
              <a:off x="798840" y="611280"/>
              <a:ext cx="2489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Operations Transformation</a:t>
              </a:r>
              <a:endParaRPr lang="en-US" sz="1800" b="0" strike="noStrike" spc="-1" dirty="0">
                <a:solidFill>
                  <a:schemeClr val="accent3">
                    <a:lumMod val="50000"/>
                  </a:schemeClr>
                </a:solidFill>
                <a:uFill>
                  <a:solidFill>
                    <a:srgbClr val="FFFFFF"/>
                  </a:solidFill>
                </a:uFill>
                <a:latin typeface="Arial"/>
              </a:endParaRPr>
            </a:p>
          </p:txBody>
        </p:sp>
        <p:sp>
          <p:nvSpPr>
            <p:cNvPr id="65" name="CustomShape 7"/>
            <p:cNvSpPr/>
            <p:nvPr/>
          </p:nvSpPr>
          <p:spPr>
            <a:xfrm>
              <a:off x="798840" y="886680"/>
              <a:ext cx="23450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Incident Management</a:t>
              </a:r>
              <a:endParaRPr lang="en-US" sz="1800" b="0" strike="noStrike" spc="-1" dirty="0">
                <a:solidFill>
                  <a:schemeClr val="accent3">
                    <a:lumMod val="50000"/>
                  </a:schemeClr>
                </a:solidFill>
                <a:uFill>
                  <a:solidFill>
                    <a:srgbClr val="FFFFFF"/>
                  </a:solidFill>
                </a:uFill>
                <a:latin typeface="Arial"/>
              </a:endParaRPr>
            </a:p>
          </p:txBody>
        </p:sp>
        <p:sp>
          <p:nvSpPr>
            <p:cNvPr id="66" name="CustomShape 8"/>
            <p:cNvSpPr/>
            <p:nvPr/>
          </p:nvSpPr>
          <p:spPr>
            <a:xfrm>
              <a:off x="798840" y="1681560"/>
              <a:ext cx="226692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Dashboarding &amp; Reporting</a:t>
              </a:r>
              <a:endParaRPr lang="en-US" sz="1800" b="0" strike="noStrike" spc="-1" dirty="0">
                <a:solidFill>
                  <a:schemeClr val="accent3">
                    <a:lumMod val="50000"/>
                  </a:schemeClr>
                </a:solidFill>
                <a:uFill>
                  <a:solidFill>
                    <a:srgbClr val="FFFFFF"/>
                  </a:solidFill>
                </a:uFill>
                <a:latin typeface="Arial"/>
              </a:endParaRPr>
            </a:p>
          </p:txBody>
        </p:sp>
        <p:sp>
          <p:nvSpPr>
            <p:cNvPr id="67" name="CustomShape 9"/>
            <p:cNvSpPr/>
            <p:nvPr/>
          </p:nvSpPr>
          <p:spPr>
            <a:xfrm>
              <a:off x="798840" y="1956600"/>
              <a:ext cx="274212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Operations</a:t>
              </a:r>
              <a:endParaRPr lang="en-US" sz="1800" b="0" strike="noStrike" spc="-1">
                <a:solidFill>
                  <a:schemeClr val="accent3">
                    <a:lumMod val="50000"/>
                  </a:schemeClr>
                </a:solidFill>
                <a:uFill>
                  <a:solidFill>
                    <a:srgbClr val="FFFFFF"/>
                  </a:solidFill>
                </a:uFill>
                <a:latin typeface="Arial"/>
              </a:endParaRPr>
            </a:p>
          </p:txBody>
        </p:sp>
        <p:sp>
          <p:nvSpPr>
            <p:cNvPr id="68" name="CustomShape 10"/>
            <p:cNvSpPr/>
            <p:nvPr/>
          </p:nvSpPr>
          <p:spPr>
            <a:xfrm>
              <a:off x="798840" y="2232000"/>
              <a:ext cx="21524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Compliance</a:t>
              </a:r>
              <a:endParaRPr lang="en-US" sz="1800" b="0" strike="noStrike" spc="-1" dirty="0">
                <a:solidFill>
                  <a:schemeClr val="accent3">
                    <a:lumMod val="50000"/>
                  </a:schemeClr>
                </a:solidFill>
                <a:uFill>
                  <a:solidFill>
                    <a:srgbClr val="FFFFFF"/>
                  </a:solidFill>
                </a:uFill>
                <a:latin typeface="Arial"/>
              </a:endParaRPr>
            </a:p>
          </p:txBody>
        </p:sp>
        <p:sp>
          <p:nvSpPr>
            <p:cNvPr id="69" name="CustomShape 11"/>
            <p:cNvSpPr/>
            <p:nvPr/>
          </p:nvSpPr>
          <p:spPr>
            <a:xfrm>
              <a:off x="798840" y="2507400"/>
              <a:ext cx="20804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Build to Manage</a:t>
              </a:r>
              <a:endParaRPr lang="en-US" sz="1800" b="0" strike="noStrike" spc="-1" dirty="0">
                <a:solidFill>
                  <a:schemeClr val="accent3">
                    <a:lumMod val="50000"/>
                  </a:schemeClr>
                </a:solidFill>
                <a:uFill>
                  <a:solidFill>
                    <a:srgbClr val="FFFFFF"/>
                  </a:solidFill>
                </a:uFill>
                <a:latin typeface="Arial"/>
              </a:endParaRPr>
            </a:p>
          </p:txBody>
        </p:sp>
        <p:sp>
          <p:nvSpPr>
            <p:cNvPr id="70" name="CustomShape 12"/>
            <p:cNvSpPr/>
            <p:nvPr/>
          </p:nvSpPr>
          <p:spPr>
            <a:xfrm>
              <a:off x="817920" y="1175760"/>
              <a:ext cx="155412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0000"/>
                </a:lnSpc>
              </a:pPr>
              <a:r>
                <a:rPr lang="en-US" sz="1050" b="1" strike="noStrike" spc="-1" dirty="0">
                  <a:solidFill>
                    <a:schemeClr val="accent3">
                      <a:lumMod val="50000"/>
                    </a:schemeClr>
                  </a:solidFill>
                  <a:uFill>
                    <a:solidFill>
                      <a:srgbClr val="FFFFFF"/>
                    </a:solidFill>
                  </a:uFill>
                  <a:latin typeface="Arial"/>
                </a:rPr>
                <a:t>Problem Management</a:t>
              </a:r>
              <a:endParaRPr lang="en-US" sz="1800" b="0" strike="noStrike" spc="-1" dirty="0">
                <a:solidFill>
                  <a:schemeClr val="accent3">
                    <a:lumMod val="50000"/>
                  </a:schemeClr>
                </a:solidFill>
                <a:uFill>
                  <a:solidFill>
                    <a:srgbClr val="FFFFFF"/>
                  </a:solidFill>
                </a:uFill>
                <a:latin typeface="Arial"/>
              </a:endParaRPr>
            </a:p>
          </p:txBody>
        </p:sp>
        <p:sp>
          <p:nvSpPr>
            <p:cNvPr id="71" name="CustomShape 13"/>
            <p:cNvSpPr/>
            <p:nvPr/>
          </p:nvSpPr>
          <p:spPr>
            <a:xfrm>
              <a:off x="815760" y="1433160"/>
              <a:ext cx="1509840" cy="2494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90000"/>
                </a:lnSpc>
              </a:pPr>
              <a:r>
                <a:rPr lang="en-US" sz="1050" b="1" strike="noStrike" spc="-1" dirty="0">
                  <a:solidFill>
                    <a:schemeClr val="accent3">
                      <a:lumMod val="50000"/>
                    </a:schemeClr>
                  </a:solidFill>
                  <a:uFill>
                    <a:solidFill>
                      <a:srgbClr val="FFFFFF"/>
                    </a:solidFill>
                  </a:uFill>
                  <a:latin typeface="Arial"/>
                </a:rPr>
                <a:t>Change Management</a:t>
              </a:r>
              <a:endParaRPr lang="en-US" sz="1800" b="0" strike="noStrike" spc="-1" dirty="0">
                <a:solidFill>
                  <a:schemeClr val="accent3">
                    <a:lumMod val="50000"/>
                  </a:schemeClr>
                </a:solidFill>
                <a:uFill>
                  <a:solidFill>
                    <a:srgbClr val="FFFFFF"/>
                  </a:solidFill>
                </a:uFill>
                <a:latin typeface="Arial"/>
              </a:endParaRPr>
            </a:p>
          </p:txBody>
        </p:sp>
        <p:sp>
          <p:nvSpPr>
            <p:cNvPr id="72" name="CustomShape 14"/>
            <p:cNvSpPr/>
            <p:nvPr/>
          </p:nvSpPr>
          <p:spPr>
            <a:xfrm>
              <a:off x="797400" y="2772720"/>
              <a:ext cx="267516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Release Management</a:t>
              </a:r>
              <a:endParaRPr lang="en-US" sz="1800" b="0" strike="noStrike" spc="-1">
                <a:solidFill>
                  <a:schemeClr val="accent3">
                    <a:lumMod val="50000"/>
                  </a:schemeClr>
                </a:solidFill>
                <a:uFill>
                  <a:solidFill>
                    <a:srgbClr val="FFFFFF"/>
                  </a:solidFill>
                </a:uFill>
                <a:latin typeface="Arial"/>
              </a:endParaRPr>
            </a:p>
          </p:txBody>
        </p:sp>
        <p:sp>
          <p:nvSpPr>
            <p:cNvPr id="73" name="CustomShape 15"/>
            <p:cNvSpPr/>
            <p:nvPr/>
          </p:nvSpPr>
          <p:spPr>
            <a:xfrm>
              <a:off x="795600" y="3045600"/>
              <a:ext cx="20804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dirty="0">
                  <a:solidFill>
                    <a:schemeClr val="accent3">
                      <a:lumMod val="50000"/>
                    </a:schemeClr>
                  </a:solidFill>
                  <a:uFill>
                    <a:solidFill>
                      <a:srgbClr val="FFFFFF"/>
                    </a:solidFill>
                  </a:uFill>
                  <a:latin typeface="Arial"/>
                  <a:ea typeface="MS PGothic"/>
                </a:rPr>
                <a:t>Configuration Management</a:t>
              </a:r>
              <a:endParaRPr lang="en-US" sz="1800" b="0" strike="noStrike" spc="-1" dirty="0">
                <a:solidFill>
                  <a:schemeClr val="accent3">
                    <a:lumMod val="50000"/>
                  </a:schemeClr>
                </a:solidFill>
                <a:uFill>
                  <a:solidFill>
                    <a:srgbClr val="FFFFFF"/>
                  </a:solidFill>
                </a:uFill>
                <a:latin typeface="Arial"/>
              </a:endParaRPr>
            </a:p>
          </p:txBody>
        </p:sp>
        <p:sp>
          <p:nvSpPr>
            <p:cNvPr id="74" name="CustomShape 16"/>
            <p:cNvSpPr/>
            <p:nvPr/>
          </p:nvSpPr>
          <p:spPr>
            <a:xfrm>
              <a:off x="794160" y="3318840"/>
              <a:ext cx="2678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Service Continuity</a:t>
              </a:r>
              <a:endParaRPr lang="en-US" sz="1800" b="0" strike="noStrike" spc="-1">
                <a:solidFill>
                  <a:schemeClr val="accent3">
                    <a:lumMod val="50000"/>
                  </a:schemeClr>
                </a:solidFill>
                <a:uFill>
                  <a:solidFill>
                    <a:srgbClr val="FFFFFF"/>
                  </a:solidFill>
                </a:uFill>
                <a:latin typeface="Arial"/>
              </a:endParaRPr>
            </a:p>
          </p:txBody>
        </p:sp>
        <p:sp>
          <p:nvSpPr>
            <p:cNvPr id="76" name="CustomShape 18"/>
            <p:cNvSpPr/>
            <p:nvPr/>
          </p:nvSpPr>
          <p:spPr>
            <a:xfrm>
              <a:off x="794160" y="3859560"/>
              <a:ext cx="208044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Service Level Management </a:t>
              </a:r>
              <a:endParaRPr lang="en-US" sz="1800" b="0" strike="noStrike" spc="-1">
                <a:solidFill>
                  <a:schemeClr val="accent3">
                    <a:lumMod val="50000"/>
                  </a:schemeClr>
                </a:solidFill>
                <a:uFill>
                  <a:solidFill>
                    <a:srgbClr val="FFFFFF"/>
                  </a:solidFill>
                </a:uFill>
                <a:latin typeface="Arial"/>
              </a:endParaRPr>
            </a:p>
          </p:txBody>
        </p:sp>
        <p:sp>
          <p:nvSpPr>
            <p:cNvPr id="77" name="CustomShape 19"/>
            <p:cNvSpPr/>
            <p:nvPr/>
          </p:nvSpPr>
          <p:spPr>
            <a:xfrm>
              <a:off x="794160" y="4141800"/>
              <a:ext cx="2678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Financial Management</a:t>
              </a:r>
              <a:endParaRPr lang="en-US" sz="1800" b="0" strike="noStrike" spc="-1">
                <a:solidFill>
                  <a:schemeClr val="accent3">
                    <a:lumMod val="50000"/>
                  </a:schemeClr>
                </a:solidFill>
                <a:uFill>
                  <a:solidFill>
                    <a:srgbClr val="FFFFFF"/>
                  </a:solidFill>
                </a:uFill>
                <a:latin typeface="Arial"/>
              </a:endParaRPr>
            </a:p>
          </p:txBody>
        </p:sp>
        <p:sp>
          <p:nvSpPr>
            <p:cNvPr id="78" name="CustomShape 20"/>
            <p:cNvSpPr/>
            <p:nvPr/>
          </p:nvSpPr>
          <p:spPr>
            <a:xfrm>
              <a:off x="527400" y="62928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79" name="CustomShape 21"/>
            <p:cNvSpPr/>
            <p:nvPr/>
          </p:nvSpPr>
          <p:spPr>
            <a:xfrm>
              <a:off x="572760" y="67356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0" name="CustomShape 22"/>
            <p:cNvSpPr/>
            <p:nvPr/>
          </p:nvSpPr>
          <p:spPr>
            <a:xfrm>
              <a:off x="527400" y="90468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1" name="CustomShape 23"/>
            <p:cNvSpPr/>
            <p:nvPr/>
          </p:nvSpPr>
          <p:spPr>
            <a:xfrm>
              <a:off x="572760" y="94896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2" name="CustomShape 24"/>
            <p:cNvSpPr/>
            <p:nvPr/>
          </p:nvSpPr>
          <p:spPr>
            <a:xfrm>
              <a:off x="527400" y="16992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3" name="CustomShape 25"/>
            <p:cNvSpPr/>
            <p:nvPr/>
          </p:nvSpPr>
          <p:spPr>
            <a:xfrm>
              <a:off x="572760" y="17434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4" name="CustomShape 26"/>
            <p:cNvSpPr/>
            <p:nvPr/>
          </p:nvSpPr>
          <p:spPr>
            <a:xfrm>
              <a:off x="527400" y="19746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5" name="CustomShape 27"/>
            <p:cNvSpPr/>
            <p:nvPr/>
          </p:nvSpPr>
          <p:spPr>
            <a:xfrm>
              <a:off x="572760" y="20188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6" name="CustomShape 28"/>
            <p:cNvSpPr/>
            <p:nvPr/>
          </p:nvSpPr>
          <p:spPr>
            <a:xfrm>
              <a:off x="527400" y="22500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7" name="CustomShape 29"/>
            <p:cNvSpPr/>
            <p:nvPr/>
          </p:nvSpPr>
          <p:spPr>
            <a:xfrm>
              <a:off x="572760" y="22942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88" name="CustomShape 30"/>
            <p:cNvSpPr/>
            <p:nvPr/>
          </p:nvSpPr>
          <p:spPr>
            <a:xfrm>
              <a:off x="527400" y="25254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89" name="CustomShape 31"/>
            <p:cNvSpPr/>
            <p:nvPr/>
          </p:nvSpPr>
          <p:spPr>
            <a:xfrm>
              <a:off x="572760" y="256932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0" name="CustomShape 32"/>
            <p:cNvSpPr/>
            <p:nvPr/>
          </p:nvSpPr>
          <p:spPr>
            <a:xfrm>
              <a:off x="527400" y="11721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1" name="CustomShape 33"/>
            <p:cNvSpPr/>
            <p:nvPr/>
          </p:nvSpPr>
          <p:spPr>
            <a:xfrm>
              <a:off x="572760" y="121644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2" name="CustomShape 34"/>
            <p:cNvSpPr/>
            <p:nvPr/>
          </p:nvSpPr>
          <p:spPr>
            <a:xfrm>
              <a:off x="525960" y="14295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3" name="CustomShape 35"/>
            <p:cNvSpPr/>
            <p:nvPr/>
          </p:nvSpPr>
          <p:spPr>
            <a:xfrm>
              <a:off x="571680" y="147384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4" name="CustomShape 36"/>
            <p:cNvSpPr/>
            <p:nvPr/>
          </p:nvSpPr>
          <p:spPr>
            <a:xfrm>
              <a:off x="525960" y="27903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5" name="CustomShape 37"/>
            <p:cNvSpPr/>
            <p:nvPr/>
          </p:nvSpPr>
          <p:spPr>
            <a:xfrm>
              <a:off x="571680" y="283464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6" name="CustomShape 38"/>
            <p:cNvSpPr/>
            <p:nvPr/>
          </p:nvSpPr>
          <p:spPr>
            <a:xfrm>
              <a:off x="524520" y="30636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7" name="CustomShape 39"/>
            <p:cNvSpPr/>
            <p:nvPr/>
          </p:nvSpPr>
          <p:spPr>
            <a:xfrm>
              <a:off x="570240" y="31078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98" name="CustomShape 40"/>
            <p:cNvSpPr/>
            <p:nvPr/>
          </p:nvSpPr>
          <p:spPr>
            <a:xfrm>
              <a:off x="523440" y="333648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99" name="CustomShape 41"/>
            <p:cNvSpPr/>
            <p:nvPr/>
          </p:nvSpPr>
          <p:spPr>
            <a:xfrm>
              <a:off x="568800" y="338076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0" name="CustomShape 42"/>
            <p:cNvSpPr/>
            <p:nvPr/>
          </p:nvSpPr>
          <p:spPr>
            <a:xfrm>
              <a:off x="522000" y="360972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1" name="CustomShape 43"/>
            <p:cNvSpPr/>
            <p:nvPr/>
          </p:nvSpPr>
          <p:spPr>
            <a:xfrm>
              <a:off x="567360" y="365364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2" name="CustomShape 44"/>
            <p:cNvSpPr/>
            <p:nvPr/>
          </p:nvSpPr>
          <p:spPr>
            <a:xfrm>
              <a:off x="523440" y="38775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3" name="CustomShape 45"/>
            <p:cNvSpPr/>
            <p:nvPr/>
          </p:nvSpPr>
          <p:spPr>
            <a:xfrm>
              <a:off x="568800" y="39214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4" name="CustomShape 46"/>
            <p:cNvSpPr/>
            <p:nvPr/>
          </p:nvSpPr>
          <p:spPr>
            <a:xfrm>
              <a:off x="523440" y="41598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5" name="CustomShape 47"/>
            <p:cNvSpPr/>
            <p:nvPr/>
          </p:nvSpPr>
          <p:spPr>
            <a:xfrm>
              <a:off x="568800" y="420372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6" name="CustomShape 48"/>
            <p:cNvSpPr/>
            <p:nvPr/>
          </p:nvSpPr>
          <p:spPr>
            <a:xfrm>
              <a:off x="523800" y="415872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7" name="CustomShape 49"/>
            <p:cNvSpPr/>
            <p:nvPr/>
          </p:nvSpPr>
          <p:spPr>
            <a:xfrm>
              <a:off x="569520" y="420300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08" name="CustomShape 50"/>
            <p:cNvSpPr/>
            <p:nvPr/>
          </p:nvSpPr>
          <p:spPr>
            <a:xfrm>
              <a:off x="523800" y="444096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09" name="CustomShape 51"/>
            <p:cNvSpPr/>
            <p:nvPr/>
          </p:nvSpPr>
          <p:spPr>
            <a:xfrm>
              <a:off x="569520" y="44848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10" name="CustomShape 52"/>
            <p:cNvSpPr/>
            <p:nvPr/>
          </p:nvSpPr>
          <p:spPr>
            <a:xfrm>
              <a:off x="794880" y="4422960"/>
              <a:ext cx="2678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Business Performance</a:t>
              </a:r>
              <a:endParaRPr lang="en-US" sz="1800" b="0" strike="noStrike" spc="-1">
                <a:solidFill>
                  <a:schemeClr val="accent3">
                    <a:lumMod val="50000"/>
                  </a:schemeClr>
                </a:solidFill>
                <a:uFill>
                  <a:solidFill>
                    <a:srgbClr val="FFFFFF"/>
                  </a:solidFill>
                </a:uFill>
                <a:latin typeface="Arial"/>
              </a:endParaRPr>
            </a:p>
          </p:txBody>
        </p:sp>
        <p:sp>
          <p:nvSpPr>
            <p:cNvPr id="111" name="CustomShape 53"/>
            <p:cNvSpPr/>
            <p:nvPr/>
          </p:nvSpPr>
          <p:spPr>
            <a:xfrm>
              <a:off x="568800" y="42040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12" name="CustomShape 54"/>
            <p:cNvSpPr/>
            <p:nvPr/>
          </p:nvSpPr>
          <p:spPr>
            <a:xfrm>
              <a:off x="523440" y="444204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13" name="CustomShape 55"/>
            <p:cNvSpPr/>
            <p:nvPr/>
          </p:nvSpPr>
          <p:spPr>
            <a:xfrm>
              <a:off x="568800" y="448632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14" name="CustomShape 56"/>
            <p:cNvSpPr/>
            <p:nvPr/>
          </p:nvSpPr>
          <p:spPr>
            <a:xfrm>
              <a:off x="523800" y="4723200"/>
              <a:ext cx="201240" cy="195120"/>
            </a:xfrm>
            <a:prstGeom prst="ellipse">
              <a:avLst/>
            </a:prstGeom>
            <a:ln/>
          </p:spPr>
          <p:style>
            <a:lnRef idx="2">
              <a:schemeClr val="accent1">
                <a:shade val="50000"/>
              </a:schemeClr>
            </a:lnRef>
            <a:fillRef idx="1">
              <a:schemeClr val="accent1"/>
            </a:fillRef>
            <a:effectRef idx="0">
              <a:schemeClr val="accent1"/>
            </a:effectRef>
            <a:fontRef idx="minor"/>
          </p:style>
        </p:sp>
        <p:sp>
          <p:nvSpPr>
            <p:cNvPr id="115" name="CustomShape 57"/>
            <p:cNvSpPr/>
            <p:nvPr/>
          </p:nvSpPr>
          <p:spPr>
            <a:xfrm>
              <a:off x="569520" y="4767480"/>
              <a:ext cx="110160" cy="106920"/>
            </a:xfrm>
            <a:prstGeom prst="ellipse">
              <a:avLst/>
            </a:prstGeom>
            <a:solidFill>
              <a:schemeClr val="accent1">
                <a:lumMod val="50000"/>
              </a:schemeClr>
            </a:solidFill>
            <a:ln/>
          </p:spPr>
          <p:style>
            <a:lnRef idx="2">
              <a:schemeClr val="accent1">
                <a:shade val="50000"/>
              </a:schemeClr>
            </a:lnRef>
            <a:fillRef idx="1">
              <a:schemeClr val="accent1"/>
            </a:fillRef>
            <a:effectRef idx="0">
              <a:schemeClr val="accent1"/>
            </a:effectRef>
            <a:fontRef idx="minor"/>
          </p:style>
        </p:sp>
        <p:sp>
          <p:nvSpPr>
            <p:cNvPr id="116" name="CustomShape 58"/>
            <p:cNvSpPr/>
            <p:nvPr/>
          </p:nvSpPr>
          <p:spPr>
            <a:xfrm>
              <a:off x="794880" y="4705560"/>
              <a:ext cx="2678400" cy="23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en-US" sz="1050" b="1" strike="noStrike" spc="-1">
                  <a:solidFill>
                    <a:schemeClr val="accent3">
                      <a:lumMod val="50000"/>
                    </a:schemeClr>
                  </a:solidFill>
                  <a:uFill>
                    <a:solidFill>
                      <a:srgbClr val="FFFFFF"/>
                    </a:solidFill>
                  </a:uFill>
                  <a:latin typeface="Arial"/>
                  <a:ea typeface="MS PGothic"/>
                </a:rPr>
                <a:t>Continued Service Improvement</a:t>
              </a:r>
              <a:endParaRPr lang="en-US" sz="1800" b="0" strike="noStrike" spc="-1">
                <a:solidFill>
                  <a:schemeClr val="accent3">
                    <a:lumMod val="50000"/>
                  </a:schemeClr>
                </a:solidFill>
                <a:uFill>
                  <a:solidFill>
                    <a:srgbClr val="FFFFFF"/>
                  </a:solidFill>
                </a:uFill>
                <a:latin typeface="Arial"/>
              </a:endParaRPr>
            </a:p>
          </p:txBody>
        </p:sp>
      </p:grpSp>
      <p:pic>
        <p:nvPicPr>
          <p:cNvPr id="118" name="Picture 117"/>
          <p:cNvPicPr>
            <a:picLocks noChangeAspect="1"/>
          </p:cNvPicPr>
          <p:nvPr/>
        </p:nvPicPr>
        <p:blipFill>
          <a:blip r:embed="rId2"/>
          <a:stretch>
            <a:fillRect/>
          </a:stretch>
        </p:blipFill>
        <p:spPr>
          <a:xfrm>
            <a:off x="4080126" y="836868"/>
            <a:ext cx="10090733" cy="6005784"/>
          </a:xfrm>
          <a:prstGeom prst="rect">
            <a:avLst/>
          </a:prstGeom>
        </p:spPr>
      </p:pic>
      <p:sp>
        <p:nvSpPr>
          <p:cNvPr id="119" name="TextBox 118"/>
          <p:cNvSpPr txBox="1"/>
          <p:nvPr/>
        </p:nvSpPr>
        <p:spPr>
          <a:xfrm flipH="1">
            <a:off x="4492486" y="6967683"/>
            <a:ext cx="10673055" cy="646331"/>
          </a:xfrm>
          <a:prstGeom prst="rect">
            <a:avLst/>
          </a:prstGeom>
          <a:noFill/>
        </p:spPr>
        <p:txBody>
          <a:bodyPr wrap="square" rtlCol="0">
            <a:spAutoFit/>
          </a:bodyPr>
          <a:lstStyle/>
          <a:p>
            <a:r>
              <a:rPr lang="en-US" sz="1800" dirty="0"/>
              <a:t>For more information on CSMO please see the Architecture Center </a:t>
            </a:r>
            <a:r>
              <a:rPr lang="en-US" sz="1800" dirty="0">
                <a:hlinkClick r:id="rId3"/>
              </a:rPr>
              <a:t>https://www.ibm.com/devops/method/content/architecture/serviceManagementArchitecture</a:t>
            </a:r>
            <a:endParaRPr lang="en-US" sz="1800" dirty="0"/>
          </a:p>
        </p:txBody>
      </p:sp>
    </p:spTree>
    <p:extLst>
      <p:ext uri="{BB962C8B-B14F-4D97-AF65-F5344CB8AC3E}">
        <p14:creationId xmlns:p14="http://schemas.microsoft.com/office/powerpoint/2010/main" val="1498760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p:nvPr>
        </p:nvSpPr>
        <p:spPr>
          <a:xfrm>
            <a:off x="373381" y="270511"/>
            <a:ext cx="12618720" cy="684770"/>
          </a:xfrm>
          <a:prstGeom prst="rect">
            <a:avLst/>
          </a:prstGeom>
        </p:spPr>
        <p:txBody>
          <a:bodyPr>
            <a:noAutofit/>
          </a:bodyPr>
          <a:lstStyle>
            <a:lvl1pPr algn="l" defTabSz="342726" rtl="0" eaLnBrk="1" latinLnBrk="0" hangingPunct="1">
              <a:lnSpc>
                <a:spcPct val="95000"/>
              </a:lnSpc>
              <a:spcBef>
                <a:spcPct val="0"/>
              </a:spcBef>
              <a:buNone/>
              <a:defRPr sz="2100" kern="1200">
                <a:solidFill>
                  <a:schemeClr val="accent1"/>
                </a:solidFill>
                <a:latin typeface="+mj-lt"/>
                <a:ea typeface="+mj-ea"/>
                <a:cs typeface="+mj-cs"/>
              </a:defRPr>
            </a:lvl1pPr>
          </a:lstStyle>
          <a:p>
            <a:pPr>
              <a:lnSpc>
                <a:spcPct val="80000"/>
              </a:lnSpc>
              <a:spcBef>
                <a:spcPts val="0"/>
              </a:spcBef>
            </a:pPr>
            <a:r>
              <a:rPr lang="en-US" sz="2880" b="1" dirty="0">
                <a:solidFill>
                  <a:srgbClr val="FFFFFF"/>
                </a:solidFill>
                <a:latin typeface="Arial" panose="020B0604020202020204" pitchFamily="34" charset="0"/>
                <a:cs typeface="Arial" panose="020B0604020202020204" pitchFamily="34" charset="0"/>
              </a:rPr>
              <a:t>CSMO Incident</a:t>
            </a:r>
            <a:r>
              <a:rPr lang="en-US" sz="2880" b="1" dirty="0">
                <a:gradFill flip="none" rotWithShape="1">
                  <a:gsLst>
                    <a:gs pos="28000">
                      <a:prstClr val="white">
                        <a:lumMod val="93000"/>
                      </a:prstClr>
                    </a:gs>
                    <a:gs pos="0">
                      <a:prstClr val="black">
                        <a:lumMod val="25000"/>
                        <a:lumOff val="75000"/>
                      </a:prstClr>
                    </a:gs>
                    <a:gs pos="100000">
                      <a:srgbClr val="94D7E4">
                        <a:lumMod val="0"/>
                        <a:lumOff val="100000"/>
                      </a:srgbClr>
                    </a:gs>
                  </a:gsLst>
                  <a:lin ang="4800000" scaled="0"/>
                  <a:tileRect/>
                </a:gradFill>
                <a:latin typeface="Arial" charset="0"/>
                <a:ea typeface="Arial" charset="0"/>
                <a:cs typeface="Arial" charset="0"/>
              </a:rPr>
              <a:t> </a:t>
            </a:r>
            <a:r>
              <a:rPr lang="en-US" sz="2880" b="1" dirty="0">
                <a:solidFill>
                  <a:srgbClr val="FFFFFF"/>
                </a:solidFill>
                <a:latin typeface="Arial" panose="020B0604020202020204" pitchFamily="34" charset="0"/>
                <a:cs typeface="Arial" panose="020B0604020202020204" pitchFamily="34" charset="0"/>
              </a:rPr>
              <a:t>Management Tool Chain</a:t>
            </a:r>
          </a:p>
        </p:txBody>
      </p:sp>
      <p:sp>
        <p:nvSpPr>
          <p:cNvPr id="5" name="Rounded Rectangle 44"/>
          <p:cNvSpPr>
            <a:spLocks noChangeArrowheads="1"/>
          </p:cNvSpPr>
          <p:nvPr/>
        </p:nvSpPr>
        <p:spPr bwMode="auto">
          <a:xfrm>
            <a:off x="2512105" y="852045"/>
            <a:ext cx="2615883"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6" name="TextBox 46"/>
          <p:cNvSpPr txBox="1">
            <a:spLocks noChangeArrowheads="1"/>
          </p:cNvSpPr>
          <p:nvPr/>
        </p:nvSpPr>
        <p:spPr bwMode="auto">
          <a:xfrm>
            <a:off x="2512104" y="7494985"/>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dirty="0">
                <a:solidFill>
                  <a:schemeClr val="accent1">
                    <a:lumMod val="60000"/>
                    <a:lumOff val="40000"/>
                  </a:schemeClr>
                </a:solidFill>
              </a:rPr>
              <a:t>Monitor</a:t>
            </a:r>
            <a:endParaRPr lang="en-US" altLang="en-US" sz="2560" i="1" dirty="0">
              <a:solidFill>
                <a:schemeClr val="accent1">
                  <a:lumMod val="60000"/>
                  <a:lumOff val="40000"/>
                </a:schemeClr>
              </a:solidFill>
            </a:endParaRPr>
          </a:p>
        </p:txBody>
      </p:sp>
      <p:sp>
        <p:nvSpPr>
          <p:cNvPr id="7" name="Rounded Rectangle 47"/>
          <p:cNvSpPr>
            <a:spLocks noChangeArrowheads="1"/>
          </p:cNvSpPr>
          <p:nvPr/>
        </p:nvSpPr>
        <p:spPr bwMode="auto">
          <a:xfrm>
            <a:off x="5521755" y="852045"/>
            <a:ext cx="2615883"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8" name="TextBox 48"/>
          <p:cNvSpPr txBox="1">
            <a:spLocks noChangeArrowheads="1"/>
          </p:cNvSpPr>
          <p:nvPr/>
        </p:nvSpPr>
        <p:spPr bwMode="auto">
          <a:xfrm>
            <a:off x="5521754" y="7494985"/>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a:solidFill>
                  <a:schemeClr val="accent1">
                    <a:lumMod val="60000"/>
                    <a:lumOff val="40000"/>
                  </a:schemeClr>
                </a:solidFill>
              </a:rPr>
              <a:t>Analyze</a:t>
            </a:r>
            <a:endParaRPr lang="en-US" altLang="en-US" sz="2560" i="1">
              <a:solidFill>
                <a:schemeClr val="accent1">
                  <a:lumMod val="60000"/>
                  <a:lumOff val="40000"/>
                </a:schemeClr>
              </a:solidFill>
            </a:endParaRPr>
          </a:p>
        </p:txBody>
      </p:sp>
      <p:sp>
        <p:nvSpPr>
          <p:cNvPr id="9" name="Rounded Rectangle 49"/>
          <p:cNvSpPr>
            <a:spLocks noChangeArrowheads="1"/>
          </p:cNvSpPr>
          <p:nvPr/>
        </p:nvSpPr>
        <p:spPr bwMode="auto">
          <a:xfrm>
            <a:off x="8531404" y="852045"/>
            <a:ext cx="2613755"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10" name="TextBox 50"/>
          <p:cNvSpPr txBox="1">
            <a:spLocks noChangeArrowheads="1"/>
          </p:cNvSpPr>
          <p:nvPr/>
        </p:nvSpPr>
        <p:spPr bwMode="auto">
          <a:xfrm>
            <a:off x="8525019" y="7494985"/>
            <a:ext cx="26201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a:solidFill>
                  <a:schemeClr val="accent1">
                    <a:lumMod val="60000"/>
                    <a:lumOff val="40000"/>
                  </a:schemeClr>
                </a:solidFill>
              </a:rPr>
              <a:t>Plan</a:t>
            </a:r>
            <a:endParaRPr lang="en-US" altLang="en-US" sz="2560" i="1">
              <a:solidFill>
                <a:schemeClr val="accent1">
                  <a:lumMod val="60000"/>
                  <a:lumOff val="40000"/>
                </a:schemeClr>
              </a:solidFill>
            </a:endParaRPr>
          </a:p>
        </p:txBody>
      </p:sp>
      <p:sp>
        <p:nvSpPr>
          <p:cNvPr id="11" name="Rounded Rectangle 51"/>
          <p:cNvSpPr>
            <a:spLocks noChangeArrowheads="1"/>
          </p:cNvSpPr>
          <p:nvPr/>
        </p:nvSpPr>
        <p:spPr bwMode="auto">
          <a:xfrm>
            <a:off x="11538925" y="852045"/>
            <a:ext cx="2615885" cy="7120115"/>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endParaRPr lang="en-US" altLang="en-US" sz="2560"/>
          </a:p>
        </p:txBody>
      </p:sp>
      <p:sp>
        <p:nvSpPr>
          <p:cNvPr id="12" name="TextBox 52"/>
          <p:cNvSpPr txBox="1">
            <a:spLocks noChangeArrowheads="1"/>
          </p:cNvSpPr>
          <p:nvPr/>
        </p:nvSpPr>
        <p:spPr bwMode="auto">
          <a:xfrm>
            <a:off x="11534668" y="7516356"/>
            <a:ext cx="262014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i="1" dirty="0">
                <a:solidFill>
                  <a:schemeClr val="accent1">
                    <a:lumMod val="60000"/>
                    <a:lumOff val="40000"/>
                  </a:schemeClr>
                </a:solidFill>
              </a:rPr>
              <a:t>Execute</a:t>
            </a:r>
            <a:endParaRPr lang="en-US" altLang="en-US" sz="2560" i="1" dirty="0">
              <a:solidFill>
                <a:schemeClr val="accent1">
                  <a:lumMod val="60000"/>
                  <a:lumOff val="40000"/>
                </a:schemeClr>
              </a:solidFill>
            </a:endParaRPr>
          </a:p>
        </p:txBody>
      </p:sp>
      <p:sp>
        <p:nvSpPr>
          <p:cNvPr id="13" name="TextBox 36"/>
          <p:cNvSpPr txBox="1">
            <a:spLocks noChangeArrowheads="1"/>
          </p:cNvSpPr>
          <p:nvPr/>
        </p:nvSpPr>
        <p:spPr bwMode="auto">
          <a:xfrm>
            <a:off x="2865429" y="4677095"/>
            <a:ext cx="1873050"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Logging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4" name="TextBox 36"/>
          <p:cNvSpPr txBox="1">
            <a:spLocks noChangeArrowheads="1"/>
          </p:cNvSpPr>
          <p:nvPr/>
        </p:nvSpPr>
        <p:spPr bwMode="auto">
          <a:xfrm>
            <a:off x="2865429" y="3387326"/>
            <a:ext cx="1873050"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Monitoring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5" name="TextBox 36"/>
          <p:cNvSpPr txBox="1">
            <a:spLocks noChangeArrowheads="1"/>
          </p:cNvSpPr>
          <p:nvPr/>
        </p:nvSpPr>
        <p:spPr bwMode="auto">
          <a:xfrm>
            <a:off x="6004915" y="4429339"/>
            <a:ext cx="1583578" cy="1077218"/>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Event</a:t>
            </a: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Management</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6" name="TextBox 36"/>
          <p:cNvSpPr txBox="1">
            <a:spLocks noChangeArrowheads="1"/>
          </p:cNvSpPr>
          <p:nvPr/>
        </p:nvSpPr>
        <p:spPr bwMode="auto">
          <a:xfrm>
            <a:off x="7330949" y="2795833"/>
            <a:ext cx="6083154"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Runbooks</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7" name="TextBox 36"/>
          <p:cNvSpPr txBox="1">
            <a:spLocks noChangeArrowheads="1"/>
          </p:cNvSpPr>
          <p:nvPr/>
        </p:nvSpPr>
        <p:spPr bwMode="auto">
          <a:xfrm>
            <a:off x="9036411" y="4674678"/>
            <a:ext cx="1583578"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Notification</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sp>
        <p:nvSpPr>
          <p:cNvPr id="18" name="TextBox 36"/>
          <p:cNvSpPr txBox="1">
            <a:spLocks noChangeArrowheads="1"/>
          </p:cNvSpPr>
          <p:nvPr/>
        </p:nvSpPr>
        <p:spPr bwMode="auto">
          <a:xfrm>
            <a:off x="3510353" y="1351111"/>
            <a:ext cx="10029330" cy="830997"/>
          </a:xfrm>
          <a:prstGeom prst="rect">
            <a:avLst/>
          </a:prstGeom>
          <a:solidFill>
            <a:schemeClr val="accent2">
              <a:lumMod val="40000"/>
              <a:lumOff val="60000"/>
            </a:schemeClr>
          </a:solidFill>
          <a:ln w="9525">
            <a:solidFill>
              <a:schemeClr val="accent1"/>
            </a:solidFill>
            <a:miter lim="800000"/>
            <a:headEnd/>
            <a:tailEnd/>
          </a:ln>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Dashboards &amp; Reporting</a:t>
            </a:r>
            <a:b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b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19" name="Straight Arrow Connector 18"/>
          <p:cNvCxnSpPr>
            <a:stCxn id="14" idx="3"/>
            <a:endCxn id="15" idx="1"/>
          </p:cNvCxnSpPr>
          <p:nvPr/>
        </p:nvCxnSpPr>
        <p:spPr>
          <a:xfrm>
            <a:off x="4738479" y="3802825"/>
            <a:ext cx="1266436" cy="1165123"/>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3" idx="3"/>
            <a:endCxn id="15" idx="1"/>
          </p:cNvCxnSpPr>
          <p:nvPr/>
        </p:nvCxnSpPr>
        <p:spPr>
          <a:xfrm flipV="1">
            <a:off x="4738479" y="4967948"/>
            <a:ext cx="1266436" cy="12464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7" idx="3"/>
            <a:endCxn id="23" idx="1"/>
          </p:cNvCxnSpPr>
          <p:nvPr/>
        </p:nvCxnSpPr>
        <p:spPr>
          <a:xfrm>
            <a:off x="10619989" y="5090177"/>
            <a:ext cx="1429201" cy="432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5" idx="3"/>
            <a:endCxn id="16" idx="2"/>
          </p:cNvCxnSpPr>
          <p:nvPr/>
        </p:nvCxnSpPr>
        <p:spPr>
          <a:xfrm flipV="1">
            <a:off x="7588493" y="3626830"/>
            <a:ext cx="2784033" cy="1341118"/>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36"/>
          <p:cNvSpPr txBox="1">
            <a:spLocks noChangeArrowheads="1"/>
          </p:cNvSpPr>
          <p:nvPr/>
        </p:nvSpPr>
        <p:spPr bwMode="auto">
          <a:xfrm>
            <a:off x="12049190" y="4679000"/>
            <a:ext cx="1657184" cy="830997"/>
          </a:xfrm>
          <a:prstGeom prst="rect">
            <a:avLst/>
          </a:prstGeom>
          <a:solidFill>
            <a:schemeClr val="accent2">
              <a:lumMod val="40000"/>
              <a:lumOff val="6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Collaboration</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cxnSp>
        <p:nvCxnSpPr>
          <p:cNvPr id="24" name="Straight Arrow Connector 23"/>
          <p:cNvCxnSpPr>
            <a:stCxn id="15" idx="3"/>
            <a:endCxn id="17" idx="1"/>
          </p:cNvCxnSpPr>
          <p:nvPr/>
        </p:nvCxnSpPr>
        <p:spPr>
          <a:xfrm>
            <a:off x="7588493" y="4967948"/>
            <a:ext cx="1447918" cy="12222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0"/>
            <a:endCxn id="16" idx="2"/>
          </p:cNvCxnSpPr>
          <p:nvPr/>
        </p:nvCxnSpPr>
        <p:spPr>
          <a:xfrm flipH="1" flipV="1">
            <a:off x="10372526" y="3626830"/>
            <a:ext cx="2505256" cy="105217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a:spLocks noChangeArrowheads="1"/>
          </p:cNvSpPr>
          <p:nvPr/>
        </p:nvSpPr>
        <p:spPr bwMode="auto">
          <a:xfrm>
            <a:off x="6004915" y="6516827"/>
            <a:ext cx="4839549" cy="830997"/>
          </a:xfrm>
          <a:prstGeom prst="rect">
            <a:avLst/>
          </a:prstGeom>
          <a:solidFill>
            <a:schemeClr val="accent2">
              <a:lumMod val="40000"/>
              <a:lumOff val="60000"/>
            </a:schemeClr>
          </a:solidFill>
          <a:ln w="9525">
            <a:solidFill>
              <a:schemeClr val="accent1"/>
            </a:solidFill>
            <a:miter lim="800000"/>
            <a:headEnd/>
            <a:tailEnd/>
          </a:ln>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a:p>
            <a:pPr algn="ctr">
              <a:defRPr/>
            </a:pPr>
            <a:r>
              <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rPr>
              <a:t>Ticketing &amp; Trending</a:t>
            </a:r>
          </a:p>
          <a:p>
            <a:pPr algn="ctr">
              <a:defRPr/>
            </a:pPr>
            <a:endParaRPr lang="en-US" altLang="en-US" sz="1600" b="1" dirty="0">
              <a:solidFill>
                <a:srgbClr val="002060"/>
              </a:solidFill>
              <a:latin typeface="Arial" panose="020B0604020202020204" pitchFamily="34" charset="0"/>
              <a:ea typeface="ＭＳ Ｐゴシック" pitchFamily="34" charset="-128"/>
              <a:cs typeface="Arial" panose="020B0604020202020204" pitchFamily="34" charset="0"/>
            </a:endParaRPr>
          </a:p>
        </p:txBody>
      </p:sp>
      <p:pic>
        <p:nvPicPr>
          <p:cNvPr id="4098" name="Picture 2" descr="http://wfarm1.dataknet.com/static/resources/icons/set151/ab6a39b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030" y="5991428"/>
            <a:ext cx="1357774" cy="135777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a:stCxn id="4098" idx="3"/>
            <a:endCxn id="15" idx="1"/>
          </p:cNvCxnSpPr>
          <p:nvPr/>
        </p:nvCxnSpPr>
        <p:spPr>
          <a:xfrm flipV="1">
            <a:off x="4496804" y="4967948"/>
            <a:ext cx="1508111" cy="170236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098" idx="3"/>
            <a:endCxn id="37" idx="1"/>
          </p:cNvCxnSpPr>
          <p:nvPr/>
        </p:nvCxnSpPr>
        <p:spPr>
          <a:xfrm>
            <a:off x="4496804" y="6670315"/>
            <a:ext cx="1508111" cy="26201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15" idx="2"/>
            <a:endCxn id="37" idx="0"/>
          </p:cNvCxnSpPr>
          <p:nvPr/>
        </p:nvCxnSpPr>
        <p:spPr>
          <a:xfrm>
            <a:off x="6796704" y="5506557"/>
            <a:ext cx="1627986" cy="1010270"/>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7" idx="0"/>
            <a:endCxn id="17" idx="2"/>
          </p:cNvCxnSpPr>
          <p:nvPr/>
        </p:nvCxnSpPr>
        <p:spPr>
          <a:xfrm flipV="1">
            <a:off x="8424690" y="5505675"/>
            <a:ext cx="1403510" cy="101115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3" idx="2"/>
            <a:endCxn id="37" idx="0"/>
          </p:cNvCxnSpPr>
          <p:nvPr/>
        </p:nvCxnSpPr>
        <p:spPr>
          <a:xfrm flipH="1">
            <a:off x="8424690" y="5509997"/>
            <a:ext cx="4453092" cy="1006830"/>
          </a:xfrm>
          <a:prstGeom prst="straightConnector1">
            <a:avLst/>
          </a:prstGeom>
          <a:ln>
            <a:solidFill>
              <a:schemeClr val="tx1">
                <a:lumMod val="50000"/>
                <a:lumOff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xmlns="" id="{8B9CD66C-32D9-4125-B21D-E37DB6BBEB53}"/>
              </a:ext>
            </a:extLst>
          </p:cNvPr>
          <p:cNvPicPr>
            <a:picLocks noChangeAspect="1"/>
          </p:cNvPicPr>
          <p:nvPr/>
        </p:nvPicPr>
        <p:blipFill>
          <a:blip r:embed="rId4"/>
          <a:stretch>
            <a:fillRect/>
          </a:stretch>
        </p:blipFill>
        <p:spPr>
          <a:xfrm>
            <a:off x="595024" y="3886062"/>
            <a:ext cx="1352550" cy="1143000"/>
          </a:xfrm>
          <a:prstGeom prst="rect">
            <a:avLst/>
          </a:prstGeom>
        </p:spPr>
      </p:pic>
      <p:cxnSp>
        <p:nvCxnSpPr>
          <p:cNvPr id="35" name="Straight Arrow Connector 34">
            <a:extLst>
              <a:ext uri="{FF2B5EF4-FFF2-40B4-BE49-F238E27FC236}">
                <a16:creationId xmlns:a16="http://schemas.microsoft.com/office/drawing/2014/main" xmlns="" id="{C6E2FF94-C210-4779-BB2B-0DD9B4604D84}"/>
              </a:ext>
            </a:extLst>
          </p:cNvPr>
          <p:cNvCxnSpPr>
            <a:cxnSpLocks/>
            <a:stCxn id="4" idx="3"/>
            <a:endCxn id="14" idx="1"/>
          </p:cNvCxnSpPr>
          <p:nvPr/>
        </p:nvCxnSpPr>
        <p:spPr>
          <a:xfrm flipV="1">
            <a:off x="1947574" y="3802825"/>
            <a:ext cx="917855" cy="654737"/>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2C052E71-C8C6-4083-975E-4C1B3BA0237A}"/>
              </a:ext>
            </a:extLst>
          </p:cNvPr>
          <p:cNvCxnSpPr>
            <a:cxnSpLocks/>
            <a:stCxn id="4" idx="3"/>
            <a:endCxn id="13" idx="1"/>
          </p:cNvCxnSpPr>
          <p:nvPr/>
        </p:nvCxnSpPr>
        <p:spPr>
          <a:xfrm>
            <a:off x="1947574" y="4457562"/>
            <a:ext cx="917855" cy="635032"/>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TextBox 46">
            <a:extLst>
              <a:ext uri="{FF2B5EF4-FFF2-40B4-BE49-F238E27FC236}">
                <a16:creationId xmlns:a16="http://schemas.microsoft.com/office/drawing/2014/main" xmlns="" id="{8247DA92-228C-49CE-B952-6D7DA78FA53C}"/>
              </a:ext>
            </a:extLst>
          </p:cNvPr>
          <p:cNvSpPr txBox="1">
            <a:spLocks noChangeArrowheads="1"/>
          </p:cNvSpPr>
          <p:nvPr/>
        </p:nvSpPr>
        <p:spPr bwMode="auto">
          <a:xfrm>
            <a:off x="-114925" y="5167914"/>
            <a:ext cx="2620141"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r>
              <a:rPr lang="de-DE" altLang="en-US" sz="2560" b="1" dirty="0">
                <a:solidFill>
                  <a:schemeClr val="accent1">
                    <a:lumMod val="60000"/>
                    <a:lumOff val="40000"/>
                  </a:schemeClr>
                </a:solidFill>
              </a:rPr>
              <a:t>ICP</a:t>
            </a:r>
            <a:endParaRPr lang="en-US" altLang="en-US" sz="2560" b="1" dirty="0">
              <a:solidFill>
                <a:schemeClr val="accent1">
                  <a:lumMod val="60000"/>
                  <a:lumOff val="40000"/>
                </a:schemeClr>
              </a:solidFill>
            </a:endParaRPr>
          </a:p>
        </p:txBody>
      </p:sp>
      <p:sp>
        <p:nvSpPr>
          <p:cNvPr id="27" name="Rectangle 26">
            <a:extLst>
              <a:ext uri="{FF2B5EF4-FFF2-40B4-BE49-F238E27FC236}">
                <a16:creationId xmlns:a16="http://schemas.microsoft.com/office/drawing/2014/main" xmlns="" id="{F15CAD45-0464-46CF-8873-8FB3EF1139D7}"/>
              </a:ext>
            </a:extLst>
          </p:cNvPr>
          <p:cNvSpPr/>
          <p:nvPr/>
        </p:nvSpPr>
        <p:spPr>
          <a:xfrm>
            <a:off x="605012" y="7953280"/>
            <a:ext cx="8043041" cy="307777"/>
          </a:xfrm>
          <a:prstGeom prst="rect">
            <a:avLst/>
          </a:prstGeom>
        </p:spPr>
        <p:txBody>
          <a:bodyPr wrap="square">
            <a:spAutoFit/>
          </a:bodyPr>
          <a:lstStyle/>
          <a:p>
            <a:r>
              <a:rPr lang="he-IL" sz="1400" dirty="0"/>
              <a:t>https://www.ibm.com/devops/method/content/architecture/incidentManagementDomain/overview</a:t>
            </a:r>
          </a:p>
        </p:txBody>
      </p:sp>
    </p:spTree>
    <p:extLst>
      <p:ext uri="{BB962C8B-B14F-4D97-AF65-F5344CB8AC3E}">
        <p14:creationId xmlns:p14="http://schemas.microsoft.com/office/powerpoint/2010/main" val="265278375"/>
      </p:ext>
    </p:extLst>
  </p:cSld>
  <p:clrMapOvr>
    <a:masterClrMapping/>
  </p:clrMapOvr>
  <p:transition spd="med">
    <p:fade/>
  </p:transition>
</p:sld>
</file>

<file path=ppt/theme/theme1.xml><?xml version="1.0" encoding="utf-8"?>
<a:theme xmlns:a="http://schemas.openxmlformats.org/drawingml/2006/main" name="IBM Cloud private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BM Cloud private for BNSF 07262017 v3" id="{C5118238-B9FE-5741-8027-E8DDAE0EA528}" vid="{00093513-9853-F449-9A93-A72938BD1BA8}"/>
    </a:ext>
  </a:extLst>
</a:theme>
</file>

<file path=ppt/theme/theme2.xml><?xml version="1.0" encoding="utf-8"?>
<a:theme xmlns:a="http://schemas.openxmlformats.org/drawingml/2006/main" name="1_Custom Design">
  <a:themeElements>
    <a:clrScheme name="for presentations">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32FF"/>
      </a:hlink>
      <a:folHlink>
        <a:srgbClr val="0432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Depth" id="{7BEAFC2A-325C-49C4-AC08-2B765DA903F9}" vid="{1735E755-43E6-43AA-ABA2-C989ECC79AF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88129</TotalTime>
  <Words>3840</Words>
  <Application>Microsoft Office PowerPoint</Application>
  <PresentationFormat>Custom</PresentationFormat>
  <Paragraphs>669</Paragraphs>
  <Slides>61</Slides>
  <Notes>26</Notes>
  <HiddenSlides>0</HiddenSlides>
  <MMClips>0</MMClips>
  <ScaleCrop>false</ScaleCrop>
  <HeadingPairs>
    <vt:vector size="4" baseType="variant">
      <vt:variant>
        <vt:lpstr>Theme</vt:lpstr>
      </vt:variant>
      <vt:variant>
        <vt:i4>3</vt:i4>
      </vt:variant>
      <vt:variant>
        <vt:lpstr>Slide Titles</vt:lpstr>
      </vt:variant>
      <vt:variant>
        <vt:i4>61</vt:i4>
      </vt:variant>
    </vt:vector>
  </HeadingPairs>
  <TitlesOfParts>
    <vt:vector size="64" baseType="lpstr">
      <vt:lpstr>IBM Cloud private theme</vt:lpstr>
      <vt:lpstr>1_Custom Design</vt:lpstr>
      <vt:lpstr>2_Depth</vt:lpstr>
      <vt:lpstr>Monitoring and dashboarding in ICP </vt:lpstr>
      <vt:lpstr>PowerPoint Presentation</vt:lpstr>
      <vt:lpstr>PowerPoint Presentation</vt:lpstr>
      <vt:lpstr>Objectives</vt:lpstr>
      <vt:lpstr>Agenda</vt:lpstr>
      <vt:lpstr>What is Cloud Service Management &amp; Operations</vt:lpstr>
      <vt:lpstr>Why its important</vt:lpstr>
      <vt:lpstr>   Cloud Service Management </vt:lpstr>
      <vt:lpstr>CSMO Incident Management Tool Chain</vt:lpstr>
      <vt:lpstr>This Session only covers part of the toolchain</vt:lpstr>
      <vt:lpstr>PowerPoint Presentation</vt:lpstr>
      <vt:lpstr>PowerPoint Presentation</vt:lpstr>
      <vt:lpstr>CSMO Roles in Service Management for ICP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This Session only covers part of the toolchain</vt:lpstr>
      <vt:lpstr>PowerPoint Presentation</vt:lpstr>
      <vt:lpstr>Custom Dashboards with Grafana</vt:lpstr>
      <vt:lpstr>Custom Dashboards with Grafana</vt:lpstr>
      <vt:lpstr>IBM Cloud Private - CSMO Full spectrum coverage</vt:lpstr>
      <vt:lpstr> Cloud Service Management and Operations</vt:lpstr>
      <vt:lpstr>Operations Transformation – Organizational Change</vt:lpstr>
      <vt:lpstr>Change Management – Processes Change</vt:lpstr>
      <vt:lpstr>Incident Management ChatOps – Tools Change Rapid restoration of service through collaboration</vt:lpstr>
      <vt:lpstr>Operations Transformation – Relationship of CSMO and DevOps</vt:lpstr>
      <vt:lpstr>Cloud Service Management and Operation</vt:lpstr>
      <vt:lpstr>Cloud Service Management and Operation</vt:lpstr>
      <vt:lpstr>Build To Manage – How to build manageable applications</vt:lpstr>
      <vt:lpstr>Cloud Service Management and Operations Service Offerings</vt:lpstr>
      <vt:lpstr>Cloud Service Management and Operations offering in the Bluemix Garage</vt:lpstr>
      <vt:lpstr>Cloud Service Management and Operation – References</vt:lpstr>
      <vt:lpstr>What’s next or Post GA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Dashboards with Grafana</vt:lpstr>
      <vt:lpstr>IBM Cloud private Performance Monitoring </vt:lpstr>
      <vt:lpstr>IBM Cloud private Performance Monitoring </vt:lpstr>
      <vt:lpstr>IBM Cloud private Performance Monitoring </vt:lpstr>
      <vt:lpstr>IBM Cloud private Performance Monitoring </vt:lpstr>
      <vt:lpstr>PowerPoint Presentation</vt:lpstr>
      <vt:lpstr>View Logs in Server UI</vt:lpstr>
      <vt:lpstr>View Logs in Kibana</vt:lpstr>
    </vt:vector>
  </TitlesOfParts>
  <Company>GPJ</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Napolitano</dc:creator>
  <cp:lastModifiedBy>ADMINIBM</cp:lastModifiedBy>
  <cp:revision>835</cp:revision>
  <dcterms:created xsi:type="dcterms:W3CDTF">2015-04-16T15:33:21Z</dcterms:created>
  <dcterms:modified xsi:type="dcterms:W3CDTF">2018-02-13T21:38:53Z</dcterms:modified>
</cp:coreProperties>
</file>